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16.xml" ContentType="application/vnd.openxmlformats-officedocument.presentationml.tags+xml"/>
  <Override PartName="/ppt/tags/tag18.xml" ContentType="application/vnd.openxmlformats-officedocument.presentationml.tags+xml"/>
  <Override PartName="/ppt/tags/tag20.xml" ContentType="application/vnd.openxmlformats-officedocument.presentationml.tags+xml"/>
  <Override PartName="/ppt/tags/tag22.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476" r:id="rId2"/>
    <p:sldId id="257" r:id="rId3"/>
    <p:sldId id="452" r:id="rId4"/>
    <p:sldId id="520" r:id="rId5"/>
    <p:sldId id="522" r:id="rId6"/>
    <p:sldId id="523" r:id="rId7"/>
    <p:sldId id="526" r:id="rId8"/>
    <p:sldId id="524" r:id="rId9"/>
    <p:sldId id="521" r:id="rId10"/>
    <p:sldId id="527" r:id="rId11"/>
    <p:sldId id="528" r:id="rId12"/>
    <p:sldId id="530" r:id="rId13"/>
    <p:sldId id="511" r:id="rId14"/>
    <p:sldId id="455" r:id="rId15"/>
    <p:sldId id="509"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7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865"/>
  </p:normalViewPr>
  <p:slideViewPr>
    <p:cSldViewPr snapToGrid="0" showGuides="1">
      <p:cViewPr varScale="1">
        <p:scale>
          <a:sx n="108" d="100"/>
          <a:sy n="108" d="100"/>
        </p:scale>
        <p:origin x="736" y="192"/>
      </p:cViewPr>
      <p:guideLst>
        <p:guide orient="horz" pos="2160"/>
        <p:guide pos="3873"/>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F5E8A4-1712-46CC-A4FA-762128F4DA7D}" type="datetimeFigureOut">
              <a:rPr lang="zh-CN" altLang="en-US" smtClean="0"/>
              <a:t>2024/7/9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E66229-F215-4686-9A4A-B0813F3F5CE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custDataLst>
              <p:tags r:id="rId1"/>
            </p:custDataLst>
          </p:nvPr>
        </p:nvSpPr>
        <p:spPr/>
        <p:txBody>
          <a:bodyPr/>
          <a:lstStyle/>
          <a:p>
            <a:r>
              <a:rPr lang="en" altLang="zh-CN" dirty="0"/>
              <a:t>This</a:t>
            </a:r>
            <a:r>
              <a:rPr lang="zh-CN" altLang="en-US" dirty="0"/>
              <a:t> </a:t>
            </a:r>
            <a:r>
              <a:rPr lang="en" altLang="zh-CN" dirty="0"/>
              <a:t>presents an overview of multimodality in healthcare. The figure illustrates how multiple data types, such as MRI images, AGE, APOE4 gene, and MMSE scores, are collected from patients and processed through multimodal learning. This data undergoes steps like preprocessing, feature extraction, and fusion to enable diagnosis and prognosis. The figure emphasizes the importance of integrating various data types, including medical images, genetic information, and clinical scores, to gain a more comprehensive assessment of patients' health conditions.</a:t>
            </a:r>
            <a:endParaRPr lang="zh-CN" altLang="en-US" dirty="0"/>
          </a:p>
        </p:txBody>
      </p:sp>
      <p:sp>
        <p:nvSpPr>
          <p:cNvPr id="4" name="灯片编号占位符 3"/>
          <p:cNvSpPr>
            <a:spLocks noGrp="1"/>
          </p:cNvSpPr>
          <p:nvPr>
            <p:ph type="sldNum" sz="quarter" idx="5"/>
          </p:nvPr>
        </p:nvSpPr>
        <p:spPr/>
        <p:txBody>
          <a:bodyPr/>
          <a:lstStyle/>
          <a:p>
            <a:fld id="{74E66229-F215-4686-9A4A-B0813F3F5CE0}" type="slidenum">
              <a:rPr lang="zh-CN" altLang="en-US" smtClean="0"/>
              <a:t>10</a:t>
            </a:fld>
            <a:endParaRPr lang="zh-CN" altLang="en-US"/>
          </a:p>
        </p:txBody>
      </p:sp>
    </p:spTree>
    <p:extLst>
      <p:ext uri="{BB962C8B-B14F-4D97-AF65-F5344CB8AC3E}">
        <p14:creationId xmlns:p14="http://schemas.microsoft.com/office/powerpoint/2010/main" val="3011006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custDataLst>
              <p:tags r:id="rId1"/>
            </p:custDataLst>
          </p:nvPr>
        </p:nvSpPr>
        <p:spPr/>
        <p:txBody>
          <a:bodyPr/>
          <a:lstStyle/>
          <a:p>
            <a:r>
              <a:rPr lang="en" altLang="zh-CN" dirty="0">
                <a:effectLst/>
                <a:latin typeface="Helvetica" pitchFamily="2" charset="0"/>
              </a:rPr>
              <a:t>This approach involves extracting features independently from each modality using techniques like deep learning. They are then aggregated into a joint feature representation before being input to a model for prediction</a:t>
            </a:r>
            <a:endParaRPr lang="zh-CN" altLang="en-US" dirty="0"/>
          </a:p>
        </p:txBody>
      </p:sp>
      <p:sp>
        <p:nvSpPr>
          <p:cNvPr id="4" name="灯片编号占位符 3"/>
          <p:cNvSpPr>
            <a:spLocks noGrp="1"/>
          </p:cNvSpPr>
          <p:nvPr>
            <p:ph type="sldNum" sz="quarter" idx="5"/>
          </p:nvPr>
        </p:nvSpPr>
        <p:spPr/>
        <p:txBody>
          <a:bodyPr/>
          <a:lstStyle/>
          <a:p>
            <a:fld id="{74E66229-F215-4686-9A4A-B0813F3F5CE0}" type="slidenum">
              <a:rPr lang="zh-CN" altLang="en-US" smtClean="0"/>
              <a:t>11</a:t>
            </a:fld>
            <a:endParaRPr lang="zh-CN" altLang="en-US"/>
          </a:p>
        </p:txBody>
      </p:sp>
    </p:spTree>
    <p:extLst>
      <p:ext uri="{BB962C8B-B14F-4D97-AF65-F5344CB8AC3E}">
        <p14:creationId xmlns:p14="http://schemas.microsoft.com/office/powerpoint/2010/main" val="3904853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custDataLst>
              <p:tags r:id="rId1"/>
            </p:custDataLst>
          </p:nvPr>
        </p:nvSpPr>
        <p:spPr/>
        <p:txBody>
          <a:bodyPr/>
          <a:lstStyle/>
          <a:p>
            <a:r>
              <a:rPr lang="en" altLang="zh-CN" dirty="0">
                <a:effectLst/>
                <a:latin typeface="Helvetica" pitchFamily="2" charset="0"/>
              </a:rPr>
              <a:t>each modality is input to a separate model which makes an independent prediction. These predictions are then fused using methods like averaging or weighted sums to reach the final output. </a:t>
            </a:r>
            <a:endParaRPr lang="zh-CN" altLang="en-US" dirty="0"/>
          </a:p>
        </p:txBody>
      </p:sp>
      <p:sp>
        <p:nvSpPr>
          <p:cNvPr id="4" name="灯片编号占位符 3"/>
          <p:cNvSpPr>
            <a:spLocks noGrp="1"/>
          </p:cNvSpPr>
          <p:nvPr>
            <p:ph type="sldNum" sz="quarter" idx="5"/>
          </p:nvPr>
        </p:nvSpPr>
        <p:spPr/>
        <p:txBody>
          <a:bodyPr/>
          <a:lstStyle/>
          <a:p>
            <a:fld id="{74E66229-F215-4686-9A4A-B0813F3F5CE0}" type="slidenum">
              <a:rPr lang="zh-CN" altLang="en-US" smtClean="0"/>
              <a:t>12</a:t>
            </a:fld>
            <a:endParaRPr lang="zh-CN" altLang="en-US"/>
          </a:p>
        </p:txBody>
      </p:sp>
    </p:spTree>
    <p:extLst>
      <p:ext uri="{BB962C8B-B14F-4D97-AF65-F5344CB8AC3E}">
        <p14:creationId xmlns:p14="http://schemas.microsoft.com/office/powerpoint/2010/main" val="3443870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noProof="0" dirty="0">
                <a:ln>
                  <a:noFill/>
                </a:ln>
                <a:effectLst/>
                <a:uLnTx/>
                <a:uFillTx/>
                <a:latin typeface="华文细黑" panose="02010600040101010101" pitchFamily="2" charset="-122"/>
                <a:ea typeface="华文细黑" panose="02010600040101010101" pitchFamily="2" charset="-122"/>
                <a:cs typeface="Arial" panose="020B0604020202090204" pitchFamily="34" charset="0"/>
                <a:sym typeface="+mn-ea"/>
              </a:rPr>
              <a:t>。</a:t>
            </a:r>
          </a:p>
        </p:txBody>
      </p:sp>
      <p:sp>
        <p:nvSpPr>
          <p:cNvPr id="4" name="灯片编号占位符 3"/>
          <p:cNvSpPr>
            <a:spLocks noGrp="1"/>
          </p:cNvSpPr>
          <p:nvPr>
            <p:ph type="sldNum" sz="quarter" idx="5"/>
          </p:nvPr>
        </p:nvSpPr>
        <p:spPr/>
        <p:txBody>
          <a:bodyPr/>
          <a:lstStyle/>
          <a:p>
            <a:fld id="{74E66229-F215-4686-9A4A-B0813F3F5CE0}"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74E66229-F215-4686-9A4A-B0813F3F5CE0}"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92B679-AE23-4750-8FB0-6513430B8953}"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F936DE9-0668-49F0-8599-9025358A5F4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E66229-F215-4686-9A4A-B0813F3F5CE0}"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E66229-F215-4686-9A4A-B0813F3F5CE0}"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p>
        </p:txBody>
      </p:sp>
      <p:sp>
        <p:nvSpPr>
          <p:cNvPr id="4" name="灯片编号占位符 3"/>
          <p:cNvSpPr>
            <a:spLocks noGrp="1"/>
          </p:cNvSpPr>
          <p:nvPr>
            <p:ph type="sldNum" sz="quarter" idx="5"/>
          </p:nvPr>
        </p:nvSpPr>
        <p:spPr/>
        <p:txBody>
          <a:bodyPr/>
          <a:lstStyle/>
          <a:p>
            <a:fld id="{74E66229-F215-4686-9A4A-B0813F3F5CE0}" type="slidenum">
              <a:rPr lang="zh-CN" altLang="en-US" smtClean="0"/>
              <a:t>5</a:t>
            </a:fld>
            <a:endParaRPr lang="zh-CN" altLang="en-US"/>
          </a:p>
        </p:txBody>
      </p:sp>
    </p:spTree>
    <p:extLst>
      <p:ext uri="{BB962C8B-B14F-4D97-AF65-F5344CB8AC3E}">
        <p14:creationId xmlns:p14="http://schemas.microsoft.com/office/powerpoint/2010/main" val="751636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E66229-F215-4686-9A4A-B0813F3F5CE0}" type="slidenum">
              <a:rPr lang="zh-CN" altLang="en-US" smtClean="0"/>
              <a:t>6</a:t>
            </a:fld>
            <a:endParaRPr lang="zh-CN" altLang="en-US"/>
          </a:p>
        </p:txBody>
      </p:sp>
    </p:spTree>
    <p:extLst>
      <p:ext uri="{BB962C8B-B14F-4D97-AF65-F5344CB8AC3E}">
        <p14:creationId xmlns:p14="http://schemas.microsoft.com/office/powerpoint/2010/main" val="3194959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E66229-F215-4686-9A4A-B0813F3F5CE0}" type="slidenum">
              <a:rPr lang="zh-CN" altLang="en-US" smtClean="0"/>
              <a:t>7</a:t>
            </a:fld>
            <a:endParaRPr lang="zh-CN" altLang="en-US"/>
          </a:p>
        </p:txBody>
      </p:sp>
    </p:spTree>
    <p:extLst>
      <p:ext uri="{BB962C8B-B14F-4D97-AF65-F5344CB8AC3E}">
        <p14:creationId xmlns:p14="http://schemas.microsoft.com/office/powerpoint/2010/main" val="2230330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E66229-F215-4686-9A4A-B0813F3F5CE0}" type="slidenum">
              <a:rPr lang="zh-CN" altLang="en-US" smtClean="0"/>
              <a:t>8</a:t>
            </a:fld>
            <a:endParaRPr lang="zh-CN" altLang="en-US"/>
          </a:p>
        </p:txBody>
      </p:sp>
    </p:spTree>
    <p:extLst>
      <p:ext uri="{BB962C8B-B14F-4D97-AF65-F5344CB8AC3E}">
        <p14:creationId xmlns:p14="http://schemas.microsoft.com/office/powerpoint/2010/main" val="2290967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E66229-F215-4686-9A4A-B0813F3F5CE0}" type="slidenum">
              <a:rPr lang="zh-CN" altLang="en-US" smtClean="0"/>
              <a:t>9</a:t>
            </a:fld>
            <a:endParaRPr lang="zh-CN" altLang="en-US"/>
          </a:p>
        </p:txBody>
      </p:sp>
    </p:spTree>
    <p:extLst>
      <p:ext uri="{BB962C8B-B14F-4D97-AF65-F5344CB8AC3E}">
        <p14:creationId xmlns:p14="http://schemas.microsoft.com/office/powerpoint/2010/main" val="3172282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2024/7/9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2024/7/9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A4D0C84B-A809-4EBB-BC7F-8BDE4D2DCE24}" type="datetime1">
              <a:rPr lang="zh-CN" altLang="en-US" smtClean="0"/>
              <a:t>2024/7/9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8F8D02-9041-4C59-BC62-13DE0E5C671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820CF-B880-4189-942D-D702A7CBA730}" type="datetimeFigureOut">
              <a:rPr lang="zh-CN" altLang="en-US" smtClean="0"/>
              <a:t>2024/7/9</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0C913308-F349-4B6D-A68A-DD1791B4A57B}" type="slidenum">
              <a:rPr lang="zh-CN" altLang="en-US" smtClean="0"/>
              <a:t>‹#›</a:t>
            </a:fld>
            <a:endParaRPr lang="zh-CN" altLang="en-US"/>
          </a:p>
        </p:txBody>
      </p:sp>
      <p:sp>
        <p:nvSpPr>
          <p:cNvPr id="9" name="矩形 8"/>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xmlns:p14="http://schemas.microsoft.com/office/powerpoint/2010/main">
    <mc:Choice Requires="p14">
      <p:transition spd="slow" p14:dur="1500"/>
    </mc:Choice>
    <mc:Fallback xmlns="">
      <p:transition spd="slow"/>
    </mc:Fallback>
  </mc:AlternateContent>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9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9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9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9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9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9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9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9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image" Target="../media/image100.png"/><Relationship Id="rId3" Type="http://schemas.openxmlformats.org/officeDocument/2006/relationships/tags" Target="../tags/tag12.xml"/><Relationship Id="rId7" Type="http://schemas.openxmlformats.org/officeDocument/2006/relationships/notesSlide" Target="../notesSlides/notesSlide14.xml"/><Relationship Id="rId12" Type="http://schemas.openxmlformats.org/officeDocument/2006/relationships/tags" Target="../tags/tag20.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Layout" Target="../slideLayouts/slideLayout2.xml"/><Relationship Id="rId11" Type="http://schemas.openxmlformats.org/officeDocument/2006/relationships/image" Target="../media/image90.png"/><Relationship Id="rId5" Type="http://schemas.openxmlformats.org/officeDocument/2006/relationships/tags" Target="../tags/tag14.xml"/><Relationship Id="rId15" Type="http://schemas.openxmlformats.org/officeDocument/2006/relationships/image" Target="../media/image110.png"/><Relationship Id="rId10" Type="http://schemas.openxmlformats.org/officeDocument/2006/relationships/tags" Target="../tags/tag18.xml"/><Relationship Id="rId4" Type="http://schemas.openxmlformats.org/officeDocument/2006/relationships/tags" Target="../tags/tag13.xml"/><Relationship Id="rId9" Type="http://schemas.openxmlformats.org/officeDocument/2006/relationships/image" Target="../media/image80.png"/><Relationship Id="rId14" Type="http://schemas.openxmlformats.org/officeDocument/2006/relationships/tags" Target="../tags/tag2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 name="矩形 78"/>
          <p:cNvSpPr/>
          <p:nvPr/>
        </p:nvSpPr>
        <p:spPr>
          <a:xfrm>
            <a:off x="0" y="1005721"/>
            <a:ext cx="12192000" cy="121976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lIns="68577" tIns="34289" rIns="68577" bIns="34289" rtlCol="0" anchor="ctr"/>
          <a:lstStyle/>
          <a:p>
            <a:pPr algn="ctr"/>
            <a:endParaRPr lang="zh-CN" altLang="en-US" sz="1425" b="1"/>
          </a:p>
        </p:txBody>
      </p:sp>
      <p:sp>
        <p:nvSpPr>
          <p:cNvPr id="48" name="文本框 47"/>
          <p:cNvSpPr txBox="1"/>
          <p:nvPr/>
        </p:nvSpPr>
        <p:spPr>
          <a:xfrm>
            <a:off x="287110" y="1175966"/>
            <a:ext cx="11665527" cy="1052195"/>
          </a:xfrm>
          <a:prstGeom prst="rect">
            <a:avLst/>
          </a:prstGeom>
          <a:noFill/>
        </p:spPr>
        <p:txBody>
          <a:bodyPr wrap="square" lIns="68579" tIns="34289" rIns="68579" bIns="34289" rtlCol="0">
            <a:spAutoFit/>
          </a:bodyPr>
          <a:lstStyle/>
          <a:p>
            <a:pPr algn="ctr"/>
            <a:r>
              <a:rPr lang="en-US" altLang="zh-CN" sz="3200" b="1" dirty="0">
                <a:ln w="0"/>
                <a:solidFill>
                  <a:schemeClr val="bg1"/>
                </a:solidFill>
                <a:latin typeface="微软雅黑" panose="020B0503020204020204" pitchFamily="34" charset="-122"/>
                <a:ea typeface="微软雅黑" panose="020B0503020204020204" pitchFamily="34" charset="-122"/>
              </a:rPr>
              <a:t>Multi-modality classification for Alzheimer's disease based on deep learning</a:t>
            </a:r>
          </a:p>
        </p:txBody>
      </p:sp>
      <p:sp>
        <p:nvSpPr>
          <p:cNvPr id="15" name="Subtitle 2"/>
          <p:cNvSpPr txBox="1"/>
          <p:nvPr/>
        </p:nvSpPr>
        <p:spPr>
          <a:xfrm>
            <a:off x="2968846" y="4523031"/>
            <a:ext cx="6019800" cy="5334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9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9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9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9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9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9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9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9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90204" pitchFamily="34" charset="0"/>
              <a:buNone/>
              <a:defRPr sz="2000" kern="1200">
                <a:solidFill>
                  <a:schemeClr val="tx1">
                    <a:tint val="75000"/>
                  </a:schemeClr>
                </a:solidFill>
                <a:latin typeface="+mn-lt"/>
                <a:ea typeface="+mn-ea"/>
                <a:cs typeface="+mn-cs"/>
              </a:defRPr>
            </a:lvl9pPr>
          </a:lstStyle>
          <a:p>
            <a:r>
              <a:rPr lang="en-US" altLang="zh-CN" sz="2400" dirty="0">
                <a:solidFill>
                  <a:schemeClr val="tx1"/>
                </a:solidFill>
                <a:latin typeface="Cambria" panose="02040503050406030204" pitchFamily="18" charset="0"/>
                <a:cs typeface="Arial" panose="020B0604020202090204" pitchFamily="34" charset="0"/>
              </a:rPr>
              <a:t>           </a:t>
            </a:r>
            <a:r>
              <a:rPr lang="en-US" altLang="zh-CN" dirty="0">
                <a:solidFill>
                  <a:schemeClr val="tx1"/>
                </a:solidFill>
                <a:latin typeface="Cambria" panose="02040503050406030204" pitchFamily="18" charset="0"/>
                <a:cs typeface="Arial" panose="020B0604020202090204" pitchFamily="34" charset="0"/>
              </a:rPr>
              <a:t>Presenter</a:t>
            </a:r>
            <a:r>
              <a:rPr lang="zh-CN" altLang="en-US" dirty="0">
                <a:solidFill>
                  <a:schemeClr val="tx1"/>
                </a:solidFill>
                <a:latin typeface="Cambria" panose="02040503050406030204" pitchFamily="18" charset="0"/>
                <a:cs typeface="Arial" panose="020B0604020202090204" pitchFamily="34" charset="0"/>
              </a:rPr>
              <a:t>：</a:t>
            </a:r>
            <a:r>
              <a:rPr lang="en-US" altLang="zh-CN" dirty="0">
                <a:solidFill>
                  <a:schemeClr val="tx1"/>
                </a:solidFill>
                <a:latin typeface="Cambria" panose="02040503050406030204" pitchFamily="18" charset="0"/>
                <a:cs typeface="Arial" panose="020B0604020202090204" pitchFamily="34" charset="0"/>
              </a:rPr>
              <a:t>Boyang Yu</a:t>
            </a:r>
          </a:p>
        </p:txBody>
      </p:sp>
      <p:pic>
        <p:nvPicPr>
          <p:cNvPr id="7" name="Picture 8" descr="xiaohui_b"/>
          <p:cNvPicPr>
            <a:picLocks noChangeAspect="1" noChangeArrowheads="1"/>
          </p:cNvPicPr>
          <p:nvPr/>
        </p:nvPicPr>
        <p:blipFill>
          <a:blip r:embed="rId4" cstate="print"/>
          <a:srcRect/>
          <a:stretch>
            <a:fillRect/>
          </a:stretch>
        </p:blipFill>
        <p:spPr bwMode="auto">
          <a:xfrm>
            <a:off x="0" y="0"/>
            <a:ext cx="1173089" cy="983166"/>
          </a:xfrm>
          <a:prstGeom prst="rect">
            <a:avLst/>
          </a:prstGeom>
          <a:noFill/>
          <a:effectLst/>
        </p:spPr>
      </p:pic>
      <p:pic>
        <p:nvPicPr>
          <p:cNvPr id="3" name="图片 2" descr="0b46f21fbe096b63f624e522937b9044ebf81a4c0622"/>
          <p:cNvPicPr>
            <a:picLocks noChangeAspect="1"/>
          </p:cNvPicPr>
          <p:nvPr>
            <p:custDataLst>
              <p:tags r:id="rId1"/>
            </p:custDataLst>
          </p:nvPr>
        </p:nvPicPr>
        <p:blipFill>
          <a:blip r:embed="rId5"/>
          <a:srcRect t="27862" r="2394" b="29343"/>
          <a:stretch>
            <a:fillRect/>
          </a:stretch>
        </p:blipFill>
        <p:spPr>
          <a:xfrm>
            <a:off x="1172845" y="128270"/>
            <a:ext cx="1736090" cy="7613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1"/>
          <p:cNvSpPr txBox="1"/>
          <p:nvPr/>
        </p:nvSpPr>
        <p:spPr>
          <a:xfrm>
            <a:off x="3949119" y="199394"/>
            <a:ext cx="3819725" cy="829945"/>
          </a:xfrm>
          <a:prstGeom prst="rect">
            <a:avLst/>
          </a:prstGeom>
          <a:noFill/>
        </p:spPr>
        <p:txBody>
          <a:bodyPr wrap="square" rtlCol="0">
            <a:spAutoFit/>
          </a:bodyPr>
          <a:lstStyle/>
          <a:p>
            <a:pPr algn="ctr">
              <a:buClrTx/>
              <a:buSzTx/>
              <a:buFontTx/>
            </a:pPr>
            <a:r>
              <a:rPr lang="zh-CN" altLang="en-US" sz="2400" b="1" dirty="0">
                <a:solidFill>
                  <a:schemeClr val="accent1"/>
                </a:solidFill>
                <a:latin typeface="微软雅黑" panose="020B0503020204020204" pitchFamily="34" charset="-122"/>
                <a:ea typeface="微软雅黑" panose="020B0503020204020204" pitchFamily="34" charset="-122"/>
                <a:sym typeface="+mn-ea"/>
              </a:rPr>
              <a:t>Research methods </a:t>
            </a:r>
            <a:endParaRPr lang="zh-CN" altLang="en-US" sz="2400" b="1" dirty="0">
              <a:solidFill>
                <a:schemeClr val="accent1"/>
              </a:solidFill>
              <a:latin typeface="微软雅黑" panose="020B0503020204020204" pitchFamily="34" charset="-122"/>
              <a:ea typeface="微软雅黑" panose="020B0503020204020204" pitchFamily="34" charset="-122"/>
            </a:endParaRPr>
          </a:p>
          <a:p>
            <a:pPr algn="ctr">
              <a:buClrTx/>
              <a:buSzTx/>
              <a:buFontTx/>
            </a:pP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3" name="Rectangle 20"/>
          <p:cNvSpPr>
            <a:spLocks noChangeArrowheads="1"/>
          </p:cNvSpPr>
          <p:nvPr/>
        </p:nvSpPr>
        <p:spPr bwMode="auto">
          <a:xfrm>
            <a:off x="4895596" y="701044"/>
            <a:ext cx="2400808"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buClrTx/>
              <a:buSzTx/>
              <a:buFont typeface="Arial" panose="020B0604020202090204" pitchFamily="34" charset="0"/>
              <a:buNone/>
            </a:pPr>
            <a:endParaRPr lang="en-US" altLang="zh-CN" sz="1065" dirty="0">
              <a:solidFill>
                <a:schemeClr val="tx1">
                  <a:lumMod val="65000"/>
                  <a:lumOff val="35000"/>
                </a:schemeClr>
              </a:solidFill>
              <a:latin typeface="Arial" panose="020B0604020202090204" pitchFamily="34" charset="0"/>
              <a:cs typeface="Arial" panose="020B0604020202090204" pitchFamily="34" charset="0"/>
              <a:sym typeface="+mn-ea"/>
            </a:endParaRPr>
          </a:p>
          <a:p>
            <a:pPr algn="ctr" fontAlgn="base">
              <a:buClrTx/>
              <a:buSzTx/>
              <a:buFont typeface="Arial" panose="020B0604020202090204" pitchFamily="34" charset="0"/>
              <a:buNone/>
            </a:pPr>
            <a:endParaRPr lang="en-US" altLang="zh-CN" sz="1065" dirty="0">
              <a:solidFill>
                <a:schemeClr val="tx1">
                  <a:lumMod val="65000"/>
                  <a:lumOff val="35000"/>
                </a:schemeClr>
              </a:solidFill>
              <a:latin typeface="Arial" panose="020B0604020202090204" pitchFamily="34" charset="0"/>
              <a:cs typeface="Arial" panose="020B0604020202090204" pitchFamily="34" charset="0"/>
            </a:endParaRPr>
          </a:p>
        </p:txBody>
      </p:sp>
      <p:cxnSp>
        <p:nvCxnSpPr>
          <p:cNvPr id="4" name="直接连接符 3"/>
          <p:cNvCxnSpPr/>
          <p:nvPr/>
        </p:nvCxnSpPr>
        <p:spPr>
          <a:xfrm>
            <a:off x="5314187" y="798792"/>
            <a:ext cx="156362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0" name="图片 9" descr="图示&#10;&#10;描述已自动生成">
            <a:extLst>
              <a:ext uri="{FF2B5EF4-FFF2-40B4-BE49-F238E27FC236}">
                <a16:creationId xmlns:a16="http://schemas.microsoft.com/office/drawing/2014/main" id="{BC9D1283-D1EA-3EB7-28FF-C1C9C98E3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121" y="1127087"/>
            <a:ext cx="9580195" cy="4435698"/>
          </a:xfrm>
          <a:prstGeom prst="rect">
            <a:avLst/>
          </a:prstGeom>
        </p:spPr>
      </p:pic>
      <p:sp>
        <p:nvSpPr>
          <p:cNvPr id="5" name="文本框 4">
            <a:extLst>
              <a:ext uri="{FF2B5EF4-FFF2-40B4-BE49-F238E27FC236}">
                <a16:creationId xmlns:a16="http://schemas.microsoft.com/office/drawing/2014/main" id="{D9D72413-F5BD-F6C5-3EB8-E728BBED8225}"/>
              </a:ext>
            </a:extLst>
          </p:cNvPr>
          <p:cNvSpPr txBox="1"/>
          <p:nvPr/>
        </p:nvSpPr>
        <p:spPr>
          <a:xfrm>
            <a:off x="4195362" y="5874476"/>
            <a:ext cx="3774367" cy="307777"/>
          </a:xfrm>
          <a:prstGeom prst="rect">
            <a:avLst/>
          </a:prstGeom>
          <a:noFill/>
        </p:spPr>
        <p:txBody>
          <a:bodyPr wrap="none" rtlCol="0">
            <a:spAutoFit/>
          </a:bodyPr>
          <a:lstStyle/>
          <a:p>
            <a:r>
              <a:rPr lang="en-US" altLang="zh-CN" sz="1400" dirty="0"/>
              <a:t>A</a:t>
            </a:r>
            <a:r>
              <a:rPr lang="zh-CN" altLang="en-US" sz="1400" dirty="0"/>
              <a:t> </a:t>
            </a:r>
            <a:r>
              <a:rPr lang="en" altLang="zh-CN" sz="1400" dirty="0"/>
              <a:t>overview of multimodality in healthcare</a:t>
            </a:r>
            <a:endParaRPr kumimoji="1"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7975284"/>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1"/>
          <p:cNvSpPr txBox="1"/>
          <p:nvPr/>
        </p:nvSpPr>
        <p:spPr>
          <a:xfrm>
            <a:off x="4186137" y="345760"/>
            <a:ext cx="3819725" cy="829945"/>
          </a:xfrm>
          <a:prstGeom prst="rect">
            <a:avLst/>
          </a:prstGeom>
          <a:noFill/>
        </p:spPr>
        <p:txBody>
          <a:bodyPr wrap="square" rtlCol="0">
            <a:spAutoFit/>
          </a:bodyPr>
          <a:lstStyle/>
          <a:p>
            <a:pPr algn="ctr">
              <a:buClrTx/>
              <a:buSzTx/>
              <a:buFontTx/>
            </a:pPr>
            <a:r>
              <a:rPr lang="zh-CN" altLang="en-US" sz="2400" b="1" dirty="0">
                <a:solidFill>
                  <a:schemeClr val="accent1"/>
                </a:solidFill>
                <a:latin typeface="微软雅黑" panose="020B0503020204020204" pitchFamily="34" charset="-122"/>
                <a:ea typeface="微软雅黑" panose="020B0503020204020204" pitchFamily="34" charset="-122"/>
                <a:sym typeface="+mn-ea"/>
              </a:rPr>
              <a:t>Research methods </a:t>
            </a:r>
            <a:endParaRPr lang="zh-CN" altLang="en-US" sz="2400" b="1" dirty="0">
              <a:solidFill>
                <a:schemeClr val="accent1"/>
              </a:solidFill>
              <a:latin typeface="微软雅黑" panose="020B0503020204020204" pitchFamily="34" charset="-122"/>
              <a:ea typeface="微软雅黑" panose="020B0503020204020204" pitchFamily="34" charset="-122"/>
            </a:endParaRPr>
          </a:p>
          <a:p>
            <a:pPr algn="ctr">
              <a:buClrTx/>
              <a:buSzTx/>
              <a:buFontTx/>
            </a:pP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3" name="Rectangle 20"/>
          <p:cNvSpPr>
            <a:spLocks noChangeArrowheads="1"/>
          </p:cNvSpPr>
          <p:nvPr/>
        </p:nvSpPr>
        <p:spPr bwMode="auto">
          <a:xfrm>
            <a:off x="4895596" y="701044"/>
            <a:ext cx="2400808"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buClrTx/>
              <a:buSzTx/>
              <a:buFont typeface="Arial" panose="020B0604020202090204" pitchFamily="34" charset="0"/>
              <a:buNone/>
            </a:pPr>
            <a:endParaRPr lang="en-US" altLang="zh-CN" sz="1065" dirty="0">
              <a:solidFill>
                <a:schemeClr val="tx1">
                  <a:lumMod val="65000"/>
                  <a:lumOff val="35000"/>
                </a:schemeClr>
              </a:solidFill>
              <a:latin typeface="Arial" panose="020B0604020202090204" pitchFamily="34" charset="0"/>
              <a:cs typeface="Arial" panose="020B0604020202090204" pitchFamily="34" charset="0"/>
              <a:sym typeface="+mn-ea"/>
            </a:endParaRPr>
          </a:p>
          <a:p>
            <a:pPr algn="ctr" fontAlgn="base">
              <a:buClrTx/>
              <a:buSzTx/>
              <a:buFont typeface="Arial" panose="020B0604020202090204" pitchFamily="34" charset="0"/>
              <a:buNone/>
            </a:pPr>
            <a:endParaRPr lang="en-US" altLang="zh-CN" sz="1065" dirty="0">
              <a:solidFill>
                <a:schemeClr val="tx1">
                  <a:lumMod val="65000"/>
                  <a:lumOff val="35000"/>
                </a:schemeClr>
              </a:solidFill>
              <a:latin typeface="Arial" panose="020B0604020202090204" pitchFamily="34" charset="0"/>
              <a:cs typeface="Arial" panose="020B0604020202090204" pitchFamily="34" charset="0"/>
            </a:endParaRPr>
          </a:p>
        </p:txBody>
      </p:sp>
      <p:cxnSp>
        <p:nvCxnSpPr>
          <p:cNvPr id="4" name="直接连接符 3"/>
          <p:cNvCxnSpPr/>
          <p:nvPr/>
        </p:nvCxnSpPr>
        <p:spPr>
          <a:xfrm>
            <a:off x="5314187" y="955664"/>
            <a:ext cx="156362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 name="图片 7" descr="图示&#10;&#10;描述已自动生成">
            <a:extLst>
              <a:ext uri="{FF2B5EF4-FFF2-40B4-BE49-F238E27FC236}">
                <a16:creationId xmlns:a16="http://schemas.microsoft.com/office/drawing/2014/main" id="{40CD739C-0311-9083-67CB-FB70F3D59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89" y="1657713"/>
            <a:ext cx="11604011" cy="4019620"/>
          </a:xfrm>
          <a:prstGeom prst="rect">
            <a:avLst/>
          </a:prstGeom>
        </p:spPr>
      </p:pic>
      <p:sp>
        <p:nvSpPr>
          <p:cNvPr id="14" name="文本框 13">
            <a:extLst>
              <a:ext uri="{FF2B5EF4-FFF2-40B4-BE49-F238E27FC236}">
                <a16:creationId xmlns:a16="http://schemas.microsoft.com/office/drawing/2014/main" id="{634C3383-2BF9-D523-EF87-4829AC02CE8D}"/>
              </a:ext>
            </a:extLst>
          </p:cNvPr>
          <p:cNvSpPr txBox="1"/>
          <p:nvPr/>
        </p:nvSpPr>
        <p:spPr>
          <a:xfrm>
            <a:off x="4475644" y="5661004"/>
            <a:ext cx="6098720" cy="369332"/>
          </a:xfrm>
          <a:prstGeom prst="rect">
            <a:avLst/>
          </a:prstGeom>
          <a:noFill/>
        </p:spPr>
        <p:txBody>
          <a:bodyPr wrap="square">
            <a:spAutoFit/>
          </a:bodyPr>
          <a:lstStyle/>
          <a:p>
            <a:r>
              <a:rPr lang="en" altLang="zh-CN" dirty="0">
                <a:effectLst/>
                <a:latin typeface="Helvetica" pitchFamily="2" charset="0"/>
              </a:rPr>
              <a:t>(a) Feature-level fusion</a:t>
            </a:r>
          </a:p>
        </p:txBody>
      </p:sp>
      <p:sp>
        <p:nvSpPr>
          <p:cNvPr id="6" name="文本框 5">
            <a:extLst>
              <a:ext uri="{FF2B5EF4-FFF2-40B4-BE49-F238E27FC236}">
                <a16:creationId xmlns:a16="http://schemas.microsoft.com/office/drawing/2014/main" id="{6A5C4E19-1233-56FD-86BC-2E20D85D8215}"/>
              </a:ext>
            </a:extLst>
          </p:cNvPr>
          <p:cNvSpPr txBox="1"/>
          <p:nvPr/>
        </p:nvSpPr>
        <p:spPr>
          <a:xfrm>
            <a:off x="123538" y="978144"/>
            <a:ext cx="6098720" cy="461665"/>
          </a:xfrm>
          <a:prstGeom prst="rect">
            <a:avLst/>
          </a:prstGeom>
          <a:noFill/>
        </p:spPr>
        <p:txBody>
          <a:bodyPr wrap="square">
            <a:spAutoFit/>
          </a:bodyPr>
          <a:lstStyle/>
          <a:p>
            <a:r>
              <a:rPr lang="en" altLang="zh-CN" sz="2400" dirty="0">
                <a:effectLst/>
                <a:latin typeface="Helvetica" pitchFamily="2" charset="0"/>
              </a:rPr>
              <a:t>Data </a:t>
            </a:r>
            <a:r>
              <a:rPr lang="en" altLang="zh-CN" sz="2400" dirty="0">
                <a:latin typeface="Helvetica" pitchFamily="2" charset="0"/>
              </a:rPr>
              <a:t>F</a:t>
            </a:r>
            <a:r>
              <a:rPr lang="en" altLang="zh-CN" sz="2400" dirty="0">
                <a:effectLst/>
                <a:latin typeface="Helvetica" pitchFamily="2" charset="0"/>
              </a:rPr>
              <a:t>usion </a:t>
            </a:r>
            <a:r>
              <a:rPr lang="en" altLang="zh-CN" sz="2400" dirty="0">
                <a:latin typeface="Helvetica" pitchFamily="2" charset="0"/>
              </a:rPr>
              <a:t>A</a:t>
            </a:r>
            <a:r>
              <a:rPr lang="en" altLang="zh-CN" sz="2400" dirty="0">
                <a:effectLst/>
                <a:latin typeface="Helvetica" pitchFamily="2" charset="0"/>
              </a:rPr>
              <a:t>pproaches </a:t>
            </a:r>
            <a:endParaRPr lang="zh-CN" altLang="en-US" sz="2400" dirty="0"/>
          </a:p>
        </p:txBody>
      </p:sp>
    </p:spTree>
    <p:extLst>
      <p:ext uri="{BB962C8B-B14F-4D97-AF65-F5344CB8AC3E}">
        <p14:creationId xmlns:p14="http://schemas.microsoft.com/office/powerpoint/2010/main" val="225250147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1"/>
          <p:cNvSpPr txBox="1"/>
          <p:nvPr/>
        </p:nvSpPr>
        <p:spPr>
          <a:xfrm>
            <a:off x="4186137" y="345760"/>
            <a:ext cx="3819725" cy="829945"/>
          </a:xfrm>
          <a:prstGeom prst="rect">
            <a:avLst/>
          </a:prstGeom>
          <a:noFill/>
        </p:spPr>
        <p:txBody>
          <a:bodyPr wrap="square" rtlCol="0">
            <a:spAutoFit/>
          </a:bodyPr>
          <a:lstStyle/>
          <a:p>
            <a:pPr algn="ctr">
              <a:buClrTx/>
              <a:buSzTx/>
              <a:buFontTx/>
            </a:pPr>
            <a:r>
              <a:rPr lang="zh-CN" altLang="en-US" sz="2400" b="1" dirty="0">
                <a:solidFill>
                  <a:schemeClr val="accent1"/>
                </a:solidFill>
                <a:latin typeface="微软雅黑" panose="020B0503020204020204" pitchFamily="34" charset="-122"/>
                <a:ea typeface="微软雅黑" panose="020B0503020204020204" pitchFamily="34" charset="-122"/>
                <a:sym typeface="+mn-ea"/>
              </a:rPr>
              <a:t>Research methods </a:t>
            </a:r>
            <a:endParaRPr lang="zh-CN" altLang="en-US" sz="2400" b="1" dirty="0">
              <a:solidFill>
                <a:schemeClr val="accent1"/>
              </a:solidFill>
              <a:latin typeface="微软雅黑" panose="020B0503020204020204" pitchFamily="34" charset="-122"/>
              <a:ea typeface="微软雅黑" panose="020B0503020204020204" pitchFamily="34" charset="-122"/>
            </a:endParaRPr>
          </a:p>
          <a:p>
            <a:pPr algn="ctr">
              <a:buClrTx/>
              <a:buSzTx/>
              <a:buFontTx/>
            </a:pP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3" name="Rectangle 20"/>
          <p:cNvSpPr>
            <a:spLocks noChangeArrowheads="1"/>
          </p:cNvSpPr>
          <p:nvPr/>
        </p:nvSpPr>
        <p:spPr bwMode="auto">
          <a:xfrm>
            <a:off x="4895596" y="701044"/>
            <a:ext cx="2400808"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buClrTx/>
              <a:buSzTx/>
              <a:buFont typeface="Arial" panose="020B0604020202090204" pitchFamily="34" charset="0"/>
              <a:buNone/>
            </a:pPr>
            <a:endParaRPr lang="en-US" altLang="zh-CN" sz="1065" dirty="0">
              <a:solidFill>
                <a:schemeClr val="tx1">
                  <a:lumMod val="65000"/>
                  <a:lumOff val="35000"/>
                </a:schemeClr>
              </a:solidFill>
              <a:latin typeface="Arial" panose="020B0604020202090204" pitchFamily="34" charset="0"/>
              <a:cs typeface="Arial" panose="020B0604020202090204" pitchFamily="34" charset="0"/>
              <a:sym typeface="+mn-ea"/>
            </a:endParaRPr>
          </a:p>
          <a:p>
            <a:pPr algn="ctr" fontAlgn="base">
              <a:buClrTx/>
              <a:buSzTx/>
              <a:buFont typeface="Arial" panose="020B0604020202090204" pitchFamily="34" charset="0"/>
              <a:buNone/>
            </a:pPr>
            <a:endParaRPr lang="en-US" altLang="zh-CN" sz="1065" dirty="0">
              <a:solidFill>
                <a:schemeClr val="tx1">
                  <a:lumMod val="65000"/>
                  <a:lumOff val="35000"/>
                </a:schemeClr>
              </a:solidFill>
              <a:latin typeface="Arial" panose="020B0604020202090204" pitchFamily="34" charset="0"/>
              <a:cs typeface="Arial" panose="020B0604020202090204" pitchFamily="34" charset="0"/>
            </a:endParaRPr>
          </a:p>
        </p:txBody>
      </p:sp>
      <p:cxnSp>
        <p:nvCxnSpPr>
          <p:cNvPr id="4" name="直接连接符 3"/>
          <p:cNvCxnSpPr/>
          <p:nvPr/>
        </p:nvCxnSpPr>
        <p:spPr>
          <a:xfrm>
            <a:off x="5314187" y="955664"/>
            <a:ext cx="156362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2" name="图片 11" descr="图示&#10;&#10;描述已自动生成">
            <a:extLst>
              <a:ext uri="{FF2B5EF4-FFF2-40B4-BE49-F238E27FC236}">
                <a16:creationId xmlns:a16="http://schemas.microsoft.com/office/drawing/2014/main" id="{D63229E4-B79A-2DDE-3386-C421DB876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72" y="1854175"/>
            <a:ext cx="11598679" cy="3956704"/>
          </a:xfrm>
          <a:prstGeom prst="rect">
            <a:avLst/>
          </a:prstGeom>
        </p:spPr>
      </p:pic>
      <p:sp>
        <p:nvSpPr>
          <p:cNvPr id="14" name="文本框 13">
            <a:extLst>
              <a:ext uri="{FF2B5EF4-FFF2-40B4-BE49-F238E27FC236}">
                <a16:creationId xmlns:a16="http://schemas.microsoft.com/office/drawing/2014/main" id="{634C3383-2BF9-D523-EF87-4829AC02CE8D}"/>
              </a:ext>
            </a:extLst>
          </p:cNvPr>
          <p:cNvSpPr txBox="1"/>
          <p:nvPr/>
        </p:nvSpPr>
        <p:spPr>
          <a:xfrm>
            <a:off x="4382080" y="5919749"/>
            <a:ext cx="6098720" cy="369332"/>
          </a:xfrm>
          <a:prstGeom prst="rect">
            <a:avLst/>
          </a:prstGeom>
          <a:noFill/>
        </p:spPr>
        <p:txBody>
          <a:bodyPr wrap="square">
            <a:spAutoFit/>
          </a:bodyPr>
          <a:lstStyle/>
          <a:p>
            <a:r>
              <a:rPr lang="en" altLang="zh-CN" dirty="0">
                <a:effectLst/>
                <a:latin typeface="Helvetica" pitchFamily="2" charset="0"/>
              </a:rPr>
              <a:t>(b) Decision-level fusion.</a:t>
            </a:r>
          </a:p>
        </p:txBody>
      </p:sp>
      <p:sp>
        <p:nvSpPr>
          <p:cNvPr id="6" name="文本框 5">
            <a:extLst>
              <a:ext uri="{FF2B5EF4-FFF2-40B4-BE49-F238E27FC236}">
                <a16:creationId xmlns:a16="http://schemas.microsoft.com/office/drawing/2014/main" id="{6A5C4E19-1233-56FD-86BC-2E20D85D8215}"/>
              </a:ext>
            </a:extLst>
          </p:cNvPr>
          <p:cNvSpPr txBox="1"/>
          <p:nvPr/>
        </p:nvSpPr>
        <p:spPr>
          <a:xfrm>
            <a:off x="335809" y="1012422"/>
            <a:ext cx="6098720" cy="461665"/>
          </a:xfrm>
          <a:prstGeom prst="rect">
            <a:avLst/>
          </a:prstGeom>
          <a:noFill/>
        </p:spPr>
        <p:txBody>
          <a:bodyPr wrap="square">
            <a:spAutoFit/>
          </a:bodyPr>
          <a:lstStyle/>
          <a:p>
            <a:r>
              <a:rPr lang="en" altLang="zh-CN" sz="2400" dirty="0">
                <a:effectLst/>
                <a:latin typeface="Helvetica" pitchFamily="2" charset="0"/>
              </a:rPr>
              <a:t>Data </a:t>
            </a:r>
            <a:r>
              <a:rPr lang="en" altLang="zh-CN" sz="2400" dirty="0">
                <a:latin typeface="Helvetica" pitchFamily="2" charset="0"/>
              </a:rPr>
              <a:t>F</a:t>
            </a:r>
            <a:r>
              <a:rPr lang="en" altLang="zh-CN" sz="2400" dirty="0">
                <a:effectLst/>
                <a:latin typeface="Helvetica" pitchFamily="2" charset="0"/>
              </a:rPr>
              <a:t>usion </a:t>
            </a:r>
            <a:r>
              <a:rPr lang="en" altLang="zh-CN" sz="2400" dirty="0">
                <a:latin typeface="Helvetica" pitchFamily="2" charset="0"/>
              </a:rPr>
              <a:t>A</a:t>
            </a:r>
            <a:r>
              <a:rPr lang="en" altLang="zh-CN" sz="2400" dirty="0">
                <a:effectLst/>
                <a:latin typeface="Helvetica" pitchFamily="2" charset="0"/>
              </a:rPr>
              <a:t>pproaches </a:t>
            </a:r>
            <a:endParaRPr lang="zh-CN" altLang="en-US" sz="2400" dirty="0"/>
          </a:p>
        </p:txBody>
      </p:sp>
    </p:spTree>
    <p:extLst>
      <p:ext uri="{BB962C8B-B14F-4D97-AF65-F5344CB8AC3E}">
        <p14:creationId xmlns:p14="http://schemas.microsoft.com/office/powerpoint/2010/main" val="2380818320"/>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314187" y="955664"/>
            <a:ext cx="156362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文本框 20"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p:cNvSpPr txBox="1">
            <a:spLocks noChangeArrowheads="1"/>
          </p:cNvSpPr>
          <p:nvPr/>
        </p:nvSpPr>
        <p:spPr bwMode="auto">
          <a:xfrm>
            <a:off x="1013460" y="1291590"/>
            <a:ext cx="5082540" cy="460375"/>
          </a:xfrm>
          <a:prstGeom prst="rect">
            <a:avLst/>
          </a:prstGeom>
          <a:solidFill>
            <a:srgbClr val="0070C0"/>
          </a:solidFill>
        </p:spPr>
        <p:txBody>
          <a:bodyPr wrap="square" rtlCol="0">
            <a:noAutofit/>
          </a:bodyPr>
          <a:lstStyle>
            <a:defPPr>
              <a:defRPr lang="zh-CN"/>
            </a:defPPr>
            <a:lvl1pPr marR="0" lvl="0" indent="0" fontAlgn="auto">
              <a:lnSpc>
                <a:spcPct val="100000"/>
              </a:lnSpc>
              <a:spcBef>
                <a:spcPts val="0"/>
              </a:spcBef>
              <a:spcAft>
                <a:spcPts val="0"/>
              </a:spcAft>
              <a:buClrTx/>
              <a:buSzTx/>
              <a:buFontTx/>
              <a:buNone/>
              <a:defRPr kumimoji="0" b="1" i="0" u="none" strike="noStrike" cap="none" spc="0" normalizeH="0" baseline="0">
                <a:ln>
                  <a:noFill/>
                </a:ln>
                <a:solidFill>
                  <a:srgbClr val="0070C0"/>
                </a:solidFill>
                <a:effectLst/>
                <a:uLnTx/>
                <a:uFillTx/>
                <a:latin typeface="微软雅黑" panose="020B0503020204020204" pitchFamily="34" charset="-122"/>
                <a:ea typeface="微软雅黑" panose="020B0503020204020204" pitchFamily="34" charset="-122"/>
                <a:cs typeface="Arial" panose="020B0604020202090204" pitchFamily="34" charset="0"/>
              </a:defRPr>
            </a:lvl1pPr>
          </a:lstStyle>
          <a:p>
            <a:pPr algn="l"/>
            <a:r>
              <a:rPr lang="en-US" altLang="zh-CN" dirty="0">
                <a:solidFill>
                  <a:schemeClr val="bg1"/>
                </a:solidFill>
                <a:sym typeface="+mn-ea"/>
              </a:rPr>
              <a:t>Grad-CAM algorithm to visualization</a:t>
            </a:r>
            <a:endParaRPr lang="en-US" altLang="zh-CN" dirty="0">
              <a:solidFill>
                <a:schemeClr val="bg1"/>
              </a:solidFill>
              <a:latin typeface="微软雅黑" panose="020B0503020204020204" pitchFamily="34" charset="-122"/>
              <a:ea typeface="微软雅黑" panose="020B0503020204020204" pitchFamily="34" charset="-122"/>
            </a:endParaRPr>
          </a:p>
          <a:p>
            <a:pPr algn="l"/>
            <a:endParaRPr lang="en-US" altLang="zh-CN" dirty="0">
              <a:solidFill>
                <a:schemeClr val="bg1"/>
              </a:solidFill>
              <a:sym typeface="Arial" panose="020B0604020202090204" pitchFamily="34" charset="0"/>
            </a:endParaRPr>
          </a:p>
        </p:txBody>
      </p:sp>
      <p:sp>
        <p:nvSpPr>
          <p:cNvPr id="10" name="文本框 9"/>
          <p:cNvSpPr txBox="1"/>
          <p:nvPr>
            <p:custDataLst>
              <p:tags r:id="rId1"/>
            </p:custDataLst>
          </p:nvPr>
        </p:nvSpPr>
        <p:spPr>
          <a:xfrm>
            <a:off x="3989705" y="5571490"/>
            <a:ext cx="5261610" cy="368300"/>
          </a:xfrm>
          <a:prstGeom prst="rect">
            <a:avLst/>
          </a:prstGeom>
          <a:noFill/>
        </p:spPr>
        <p:txBody>
          <a:bodyPr wrap="none" rtlCol="0">
            <a:spAutoFit/>
          </a:bodyPr>
          <a:lstStyle/>
          <a:p>
            <a:pPr algn="l"/>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Fig.4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Grad-CAM</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lgorithm visualization results</a:t>
            </a:r>
          </a:p>
        </p:txBody>
      </p:sp>
      <p:sp>
        <p:nvSpPr>
          <p:cNvPr id="7" name="文本框 6"/>
          <p:cNvSpPr txBox="1"/>
          <p:nvPr/>
        </p:nvSpPr>
        <p:spPr>
          <a:xfrm>
            <a:off x="1647825" y="6262370"/>
            <a:ext cx="8896350" cy="861060"/>
          </a:xfrm>
          <a:prstGeom prst="rect">
            <a:avLst/>
          </a:prstGeom>
          <a:noFill/>
        </p:spPr>
        <p:txBody>
          <a:bodyPr wrap="none" rtlCol="0">
            <a:noAutofit/>
          </a:bodyPr>
          <a:lstStyle/>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Selvaraju R R, Cogswell M, Das A, et al. Grad-cam: Visual explanations from deep networks via gradient-based localiz</a:t>
            </a:r>
          </a:p>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ation[C]//Proceedings of the IEEE international conference on computer vision. 2017: 618-626.</a:t>
            </a:r>
          </a:p>
        </p:txBody>
      </p:sp>
      <p:pic>
        <p:nvPicPr>
          <p:cNvPr id="6" name="图片 5" descr="截屏2023-12-21 下午4.27.26"/>
          <p:cNvPicPr>
            <a:picLocks noChangeAspect="1"/>
          </p:cNvPicPr>
          <p:nvPr/>
        </p:nvPicPr>
        <p:blipFill>
          <a:blip r:embed="rId5"/>
          <a:stretch>
            <a:fillRect/>
          </a:stretch>
        </p:blipFill>
        <p:spPr>
          <a:xfrm>
            <a:off x="1894205" y="1868170"/>
            <a:ext cx="9255760" cy="3556000"/>
          </a:xfrm>
          <a:prstGeom prst="rect">
            <a:avLst/>
          </a:prstGeom>
        </p:spPr>
      </p:pic>
      <p:sp>
        <p:nvSpPr>
          <p:cNvPr id="8" name="TextBox 71"/>
          <p:cNvSpPr txBox="1"/>
          <p:nvPr>
            <p:custDataLst>
              <p:tags r:id="rId2"/>
            </p:custDataLst>
          </p:nvPr>
        </p:nvSpPr>
        <p:spPr>
          <a:xfrm>
            <a:off x="4409874" y="363783"/>
            <a:ext cx="3641595" cy="829945"/>
          </a:xfrm>
          <a:prstGeom prst="rect">
            <a:avLst/>
          </a:prstGeom>
          <a:noFill/>
        </p:spPr>
        <p:txBody>
          <a:bodyPr wrap="square" rtlCol="0">
            <a:spAutoFit/>
          </a:bodyPr>
          <a:lstStyle/>
          <a:p>
            <a:pPr algn="ctr">
              <a:buClrTx/>
              <a:buSzTx/>
              <a:buFontTx/>
            </a:pPr>
            <a:r>
              <a:rPr lang="zh-CN" altLang="en-US" sz="2400" b="1" dirty="0">
                <a:solidFill>
                  <a:schemeClr val="accent1"/>
                </a:solidFill>
                <a:latin typeface="微软雅黑" panose="020B0503020204020204" pitchFamily="34" charset="-122"/>
                <a:ea typeface="微软雅黑" panose="020B0503020204020204" pitchFamily="34" charset="-122"/>
                <a:sym typeface="+mn-ea"/>
              </a:rPr>
              <a:t>Research methods </a:t>
            </a:r>
            <a:endParaRPr lang="zh-CN" altLang="en-US" sz="2400" b="1" dirty="0">
              <a:solidFill>
                <a:schemeClr val="accent1"/>
              </a:solidFill>
              <a:latin typeface="微软雅黑" panose="020B0503020204020204" pitchFamily="34" charset="-122"/>
              <a:ea typeface="微软雅黑" panose="020B0503020204020204" pitchFamily="34" charset="-122"/>
            </a:endParaRPr>
          </a:p>
          <a:p>
            <a:pPr algn="ctr">
              <a:buClrTx/>
              <a:buSzTx/>
              <a:buFontTx/>
            </a:pP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71"/>
          <p:cNvSpPr txBox="1"/>
          <p:nvPr/>
        </p:nvSpPr>
        <p:spPr>
          <a:xfrm>
            <a:off x="3897630" y="340360"/>
            <a:ext cx="4653915" cy="690245"/>
          </a:xfrm>
          <a:prstGeom prst="rect">
            <a:avLst/>
          </a:prstGeom>
          <a:noFill/>
        </p:spPr>
        <p:txBody>
          <a:bodyPr wrap="square" rtlCol="0">
            <a:noAutofit/>
          </a:bodyPr>
          <a:lstStyle/>
          <a:p>
            <a:pPr lvl="0" algn="ctr">
              <a:buClrTx/>
              <a:buSzTx/>
              <a:buFontTx/>
              <a:defRPr/>
            </a:pPr>
            <a:r>
              <a:rPr lang="zh-CN" altLang="en-US" sz="2400" b="1" dirty="0">
                <a:solidFill>
                  <a:srgbClr val="0070C0"/>
                </a:solidFill>
                <a:latin typeface="微软雅黑" panose="020B0503020204020204" pitchFamily="34" charset="-122"/>
                <a:ea typeface="微软雅黑" panose="020B0503020204020204" pitchFamily="34" charset="-122"/>
                <a:sym typeface="+mn-ea"/>
              </a:rPr>
              <a:t>Evaluation Standard</a:t>
            </a:r>
            <a:endParaRPr lang="zh-CN" altLang="en-US" sz="2400" b="1" dirty="0">
              <a:solidFill>
                <a:srgbClr val="0070C0"/>
              </a:solidFill>
              <a:latin typeface="微软雅黑" panose="020B0503020204020204" pitchFamily="34" charset="-122"/>
              <a:ea typeface="微软雅黑" panose="020B0503020204020204" pitchFamily="34" charset="-122"/>
            </a:endParaRPr>
          </a:p>
          <a:p>
            <a:pPr lvl="0" algn="ctr">
              <a:buClrTx/>
              <a:buSzTx/>
              <a:buFontTx/>
              <a:defRPr/>
            </a:pPr>
            <a:endParaRPr lang="zh-CN" altLang="en-US" sz="2400" b="1" dirty="0">
              <a:solidFill>
                <a:srgbClr val="0070C0"/>
              </a:solidFill>
              <a:latin typeface="微软雅黑" panose="020B0503020204020204" pitchFamily="34" charset="-122"/>
              <a:ea typeface="微软雅黑" panose="020B0503020204020204" pitchFamily="34" charset="-122"/>
              <a:sym typeface="+mn-ea"/>
            </a:endParaRPr>
          </a:p>
        </p:txBody>
      </p:sp>
      <p:cxnSp>
        <p:nvCxnSpPr>
          <p:cNvPr id="4" name="直接连接符 3"/>
          <p:cNvCxnSpPr/>
          <p:nvPr/>
        </p:nvCxnSpPr>
        <p:spPr>
          <a:xfrm>
            <a:off x="5314187" y="955664"/>
            <a:ext cx="156362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MH_Text_1"/>
          <p:cNvSpPr txBox="1"/>
          <p:nvPr>
            <p:custDataLst>
              <p:tags r:id="rId1"/>
            </p:custDataLst>
          </p:nvPr>
        </p:nvSpPr>
        <p:spPr>
          <a:xfrm>
            <a:off x="323850" y="1299845"/>
            <a:ext cx="4453890" cy="4237355"/>
          </a:xfrm>
          <a:prstGeom prst="rect">
            <a:avLst/>
          </a:prstGeom>
        </p:spPr>
        <p:txBody>
          <a:bodyPr wrap="square">
            <a:noAutofit/>
          </a:bodyPr>
          <a:lstStyle>
            <a:defPPr>
              <a:defRPr lang="zh-CN"/>
            </a:defPPr>
            <a:lvl1pPr>
              <a:lnSpc>
                <a:spcPts val="1800"/>
              </a:lnSpc>
              <a:defRPr sz="1600">
                <a:solidFill>
                  <a:schemeClr val="tx1">
                    <a:lumMod val="65000"/>
                    <a:lumOff val="35000"/>
                  </a:schemeClr>
                </a:solidFill>
                <a:latin typeface="Times New Roman" panose="02020503050405090304" pitchFamily="18" charset="0"/>
                <a:cs typeface="Times New Roman" panose="02020503050405090304" pitchFamily="18" charset="0"/>
              </a:defRPr>
            </a:lvl1pPr>
          </a:lstStyle>
          <a:p>
            <a:pPr>
              <a:lnSpc>
                <a:spcPts val="2000"/>
              </a:lnSpc>
            </a:pPr>
            <a:r>
              <a:rPr lang="en-US" altLang="zh-CN" sz="1800" dirty="0">
                <a:solidFill>
                  <a:schemeClr val="tx1"/>
                </a:solidFill>
                <a:latin typeface="微软雅黑" charset="0"/>
                <a:ea typeface="微软雅黑" charset="0"/>
                <a:cs typeface="微软雅黑" charset="0"/>
              </a:rPr>
              <a:t>E</a:t>
            </a:r>
            <a:r>
              <a:rPr lang="zh-CN" altLang="en-US" sz="1800" dirty="0">
                <a:solidFill>
                  <a:schemeClr val="tx1"/>
                </a:solidFill>
                <a:latin typeface="微软雅黑" charset="0"/>
                <a:ea typeface="微软雅黑" charset="0"/>
                <a:cs typeface="微软雅黑" charset="0"/>
              </a:rPr>
              <a:t>valuation </a:t>
            </a:r>
            <a:r>
              <a:rPr lang="en-US" altLang="zh-CN" sz="1800" dirty="0">
                <a:solidFill>
                  <a:schemeClr val="tx1"/>
                </a:solidFill>
                <a:latin typeface="微软雅黑" charset="0"/>
                <a:ea typeface="微软雅黑" charset="0"/>
                <a:cs typeface="微软雅黑" charset="0"/>
              </a:rPr>
              <a:t>S</a:t>
            </a:r>
            <a:r>
              <a:rPr lang="zh-CN" altLang="en-US" sz="1800" dirty="0">
                <a:solidFill>
                  <a:schemeClr val="tx1"/>
                </a:solidFill>
                <a:latin typeface="微软雅黑" charset="0"/>
                <a:ea typeface="微软雅黑" charset="0"/>
                <a:cs typeface="微软雅黑" charset="0"/>
              </a:rPr>
              <a:t>tandard</a:t>
            </a:r>
          </a:p>
          <a:p>
            <a:pPr>
              <a:lnSpc>
                <a:spcPts val="2000"/>
              </a:lnSpc>
            </a:pPr>
            <a:endParaRPr lang="zh-CN" altLang="en-US" sz="1800" dirty="0">
              <a:solidFill>
                <a:schemeClr val="tx1"/>
              </a:solidFill>
              <a:latin typeface="微软雅黑" charset="0"/>
              <a:ea typeface="微软雅黑" charset="0"/>
              <a:cs typeface="微软雅黑" charset="0"/>
            </a:endParaRPr>
          </a:p>
          <a:p>
            <a:pPr>
              <a:lnSpc>
                <a:spcPts val="2000"/>
              </a:lnSpc>
            </a:pPr>
            <a:r>
              <a:rPr lang="zh-CN" altLang="en-US" sz="1800" dirty="0">
                <a:solidFill>
                  <a:schemeClr val="tx1"/>
                </a:solidFill>
                <a:latin typeface="微软雅黑" charset="0"/>
                <a:ea typeface="微软雅黑" charset="0"/>
                <a:cs typeface="微软雅黑" charset="0"/>
              </a:rPr>
              <a:t>（</a:t>
            </a:r>
            <a:r>
              <a:rPr lang="en-US" altLang="zh-CN" sz="1800" dirty="0">
                <a:solidFill>
                  <a:schemeClr val="tx1"/>
                </a:solidFill>
                <a:latin typeface="微软雅黑" charset="0"/>
                <a:ea typeface="微软雅黑" charset="0"/>
                <a:cs typeface="微软雅黑" charset="0"/>
              </a:rPr>
              <a:t>1</a:t>
            </a:r>
            <a:r>
              <a:rPr lang="zh-CN" altLang="en-US" sz="1800" dirty="0">
                <a:solidFill>
                  <a:schemeClr val="tx1"/>
                </a:solidFill>
                <a:latin typeface="微软雅黑" charset="0"/>
                <a:ea typeface="微软雅黑" charset="0"/>
                <a:cs typeface="微软雅黑" charset="0"/>
              </a:rPr>
              <a:t>）</a:t>
            </a:r>
            <a:r>
              <a:rPr lang="en-US" altLang="zh-CN" sz="1800" dirty="0">
                <a:solidFill>
                  <a:schemeClr val="tx1"/>
                </a:solidFill>
                <a:latin typeface="微软雅黑" charset="0"/>
                <a:ea typeface="微软雅黑" charset="0"/>
                <a:cs typeface="微软雅黑" charset="0"/>
              </a:rPr>
              <a:t>Accuracy</a:t>
            </a:r>
            <a:endParaRPr lang="zh-CN" altLang="en-US" sz="1800" dirty="0">
              <a:solidFill>
                <a:schemeClr val="tx1"/>
              </a:solidFill>
              <a:latin typeface="微软雅黑" charset="0"/>
              <a:ea typeface="微软雅黑" charset="0"/>
              <a:cs typeface="微软雅黑" charset="0"/>
            </a:endParaRPr>
          </a:p>
          <a:p>
            <a:pPr>
              <a:lnSpc>
                <a:spcPts val="2000"/>
              </a:lnSpc>
            </a:pPr>
            <a:endParaRPr lang="zh-CN" altLang="en-US" sz="1800" dirty="0">
              <a:solidFill>
                <a:schemeClr val="tx1"/>
              </a:solidFill>
              <a:latin typeface="微软雅黑" charset="0"/>
              <a:ea typeface="微软雅黑" charset="0"/>
              <a:cs typeface="微软雅黑" charset="0"/>
            </a:endParaRPr>
          </a:p>
          <a:p>
            <a:pPr>
              <a:lnSpc>
                <a:spcPts val="2000"/>
              </a:lnSpc>
            </a:pPr>
            <a:r>
              <a:rPr lang="zh-CN" altLang="en-US" sz="1800" dirty="0">
                <a:solidFill>
                  <a:schemeClr val="tx1"/>
                </a:solidFill>
                <a:latin typeface="微软雅黑" charset="0"/>
                <a:ea typeface="微软雅黑" charset="0"/>
                <a:cs typeface="微软雅黑" charset="0"/>
              </a:rPr>
              <a:t>（</a:t>
            </a:r>
            <a:r>
              <a:rPr lang="en-US" altLang="zh-CN" sz="1800" dirty="0">
                <a:solidFill>
                  <a:schemeClr val="tx1"/>
                </a:solidFill>
                <a:latin typeface="微软雅黑" charset="0"/>
                <a:ea typeface="微软雅黑" charset="0"/>
                <a:cs typeface="微软雅黑" charset="0"/>
              </a:rPr>
              <a:t>2</a:t>
            </a:r>
            <a:r>
              <a:rPr lang="zh-CN" altLang="en-US" sz="1800" dirty="0">
                <a:solidFill>
                  <a:schemeClr val="tx1"/>
                </a:solidFill>
                <a:latin typeface="微软雅黑" charset="0"/>
                <a:ea typeface="微软雅黑" charset="0"/>
                <a:cs typeface="微软雅黑" charset="0"/>
              </a:rPr>
              <a:t>）</a:t>
            </a:r>
            <a:r>
              <a:rPr lang="en-US" altLang="zh-CN" sz="1800" dirty="0">
                <a:solidFill>
                  <a:schemeClr val="tx1"/>
                </a:solidFill>
                <a:latin typeface="微软雅黑" charset="0"/>
                <a:ea typeface="微软雅黑" charset="0"/>
                <a:cs typeface="微软雅黑" charset="0"/>
              </a:rPr>
              <a:t>Precision</a:t>
            </a:r>
            <a:endParaRPr lang="zh-CN" altLang="en-US" sz="1800" dirty="0">
              <a:solidFill>
                <a:schemeClr val="tx1"/>
              </a:solidFill>
              <a:latin typeface="微软雅黑" charset="0"/>
              <a:ea typeface="微软雅黑" charset="0"/>
              <a:cs typeface="微软雅黑" charset="0"/>
            </a:endParaRPr>
          </a:p>
          <a:p>
            <a:pPr>
              <a:lnSpc>
                <a:spcPts val="2000"/>
              </a:lnSpc>
            </a:pPr>
            <a:endParaRPr lang="zh-CN" altLang="en-US" sz="1800" dirty="0">
              <a:solidFill>
                <a:schemeClr val="tx1"/>
              </a:solidFill>
              <a:latin typeface="微软雅黑" charset="0"/>
              <a:ea typeface="微软雅黑" charset="0"/>
              <a:cs typeface="微软雅黑" charset="0"/>
            </a:endParaRPr>
          </a:p>
          <a:p>
            <a:pPr>
              <a:lnSpc>
                <a:spcPts val="2000"/>
              </a:lnSpc>
            </a:pPr>
            <a:r>
              <a:rPr lang="zh-CN" altLang="en-US" sz="1800" dirty="0">
                <a:solidFill>
                  <a:schemeClr val="tx1"/>
                </a:solidFill>
                <a:latin typeface="微软雅黑" charset="0"/>
                <a:ea typeface="微软雅黑" charset="0"/>
                <a:cs typeface="微软雅黑" charset="0"/>
              </a:rPr>
              <a:t>（</a:t>
            </a:r>
            <a:r>
              <a:rPr lang="en-US" altLang="zh-CN" sz="1800" dirty="0">
                <a:solidFill>
                  <a:schemeClr val="tx1"/>
                </a:solidFill>
                <a:latin typeface="微软雅黑" charset="0"/>
                <a:ea typeface="微软雅黑" charset="0"/>
                <a:cs typeface="微软雅黑" charset="0"/>
              </a:rPr>
              <a:t>3</a:t>
            </a:r>
            <a:r>
              <a:rPr lang="zh-CN" altLang="en-US" sz="1800" dirty="0">
                <a:solidFill>
                  <a:schemeClr val="tx1"/>
                </a:solidFill>
                <a:latin typeface="微软雅黑" charset="0"/>
                <a:ea typeface="微软雅黑" charset="0"/>
                <a:cs typeface="微软雅黑" charset="0"/>
              </a:rPr>
              <a:t>）</a:t>
            </a:r>
            <a:r>
              <a:rPr lang="en-US" altLang="zh-CN" sz="1800" dirty="0">
                <a:solidFill>
                  <a:schemeClr val="tx1"/>
                </a:solidFill>
                <a:latin typeface="微软雅黑" charset="0"/>
                <a:ea typeface="微软雅黑" charset="0"/>
                <a:cs typeface="微软雅黑" charset="0"/>
              </a:rPr>
              <a:t>Recall</a:t>
            </a:r>
            <a:endParaRPr lang="zh-CN" altLang="en-US" sz="1800" dirty="0">
              <a:solidFill>
                <a:schemeClr val="tx1"/>
              </a:solidFill>
              <a:latin typeface="微软雅黑" charset="0"/>
              <a:ea typeface="微软雅黑" charset="0"/>
              <a:cs typeface="微软雅黑" charset="0"/>
            </a:endParaRPr>
          </a:p>
          <a:p>
            <a:pPr>
              <a:lnSpc>
                <a:spcPts val="2000"/>
              </a:lnSpc>
            </a:pPr>
            <a:endParaRPr lang="zh-CN" altLang="en-US" sz="1800" dirty="0">
              <a:solidFill>
                <a:schemeClr val="tx1"/>
              </a:solidFill>
              <a:latin typeface="微软雅黑" charset="0"/>
              <a:ea typeface="微软雅黑" charset="0"/>
              <a:cs typeface="微软雅黑" charset="0"/>
            </a:endParaRPr>
          </a:p>
          <a:p>
            <a:pPr>
              <a:lnSpc>
                <a:spcPts val="2000"/>
              </a:lnSpc>
            </a:pPr>
            <a:r>
              <a:rPr lang="zh-CN" altLang="en-US" sz="1800" dirty="0">
                <a:solidFill>
                  <a:schemeClr val="tx1"/>
                </a:solidFill>
                <a:latin typeface="微软雅黑" charset="0"/>
                <a:ea typeface="微软雅黑" charset="0"/>
                <a:cs typeface="微软雅黑" charset="0"/>
              </a:rPr>
              <a:t>（</a:t>
            </a:r>
            <a:r>
              <a:rPr lang="en-US" altLang="zh-CN" sz="1800" dirty="0">
                <a:solidFill>
                  <a:schemeClr val="tx1"/>
                </a:solidFill>
                <a:latin typeface="微软雅黑" charset="0"/>
                <a:ea typeface="微软雅黑" charset="0"/>
                <a:cs typeface="微软雅黑" charset="0"/>
              </a:rPr>
              <a:t>4</a:t>
            </a:r>
            <a:r>
              <a:rPr lang="zh-CN" altLang="en-US" sz="1800" dirty="0">
                <a:solidFill>
                  <a:schemeClr val="tx1"/>
                </a:solidFill>
                <a:latin typeface="微软雅黑" charset="0"/>
                <a:ea typeface="微软雅黑" charset="0"/>
                <a:cs typeface="微软雅黑" charset="0"/>
              </a:rPr>
              <a:t>）</a:t>
            </a:r>
            <a:r>
              <a:rPr lang="en-US" altLang="zh-CN" sz="1800" dirty="0">
                <a:solidFill>
                  <a:schemeClr val="tx1"/>
                </a:solidFill>
                <a:latin typeface="微软雅黑" charset="0"/>
                <a:ea typeface="微软雅黑" charset="0"/>
                <a:cs typeface="微软雅黑" charset="0"/>
              </a:rPr>
              <a:t>F1_score</a:t>
            </a:r>
            <a:endParaRPr lang="zh-CN" altLang="en-US" sz="1800" dirty="0">
              <a:solidFill>
                <a:schemeClr val="tx1"/>
              </a:solidFill>
              <a:latin typeface="微软雅黑" charset="0"/>
              <a:ea typeface="微软雅黑" charset="0"/>
              <a:cs typeface="微软雅黑" charset="0"/>
            </a:endParaRPr>
          </a:p>
          <a:p>
            <a:pPr>
              <a:lnSpc>
                <a:spcPts val="2000"/>
              </a:lnSpc>
            </a:pPr>
            <a:endParaRPr lang="zh-CN" altLang="en-US" sz="1800" dirty="0">
              <a:solidFill>
                <a:schemeClr val="tx1"/>
              </a:solidFill>
              <a:latin typeface="微软雅黑" charset="0"/>
              <a:ea typeface="微软雅黑" charset="0"/>
              <a:cs typeface="微软雅黑" charset="0"/>
            </a:endParaRPr>
          </a:p>
          <a:p>
            <a:pPr>
              <a:lnSpc>
                <a:spcPts val="2000"/>
              </a:lnSpc>
            </a:pPr>
            <a:r>
              <a:rPr lang="zh-CN" altLang="en-US" sz="1800" dirty="0">
                <a:solidFill>
                  <a:schemeClr val="tx1"/>
                </a:solidFill>
                <a:latin typeface="微软雅黑" charset="0"/>
                <a:ea typeface="微软雅黑" charset="0"/>
                <a:cs typeface="微软雅黑" charset="0"/>
              </a:rPr>
              <a:t>（</a:t>
            </a:r>
            <a:r>
              <a:rPr lang="en-US" altLang="zh-CN" sz="1800" dirty="0">
                <a:solidFill>
                  <a:schemeClr val="tx1"/>
                </a:solidFill>
                <a:latin typeface="微软雅黑" charset="0"/>
                <a:ea typeface="微软雅黑" charset="0"/>
                <a:cs typeface="微软雅黑" charset="0"/>
              </a:rPr>
              <a:t>5</a:t>
            </a:r>
            <a:r>
              <a:rPr lang="zh-CN" altLang="en-US" sz="1800" dirty="0">
                <a:solidFill>
                  <a:schemeClr val="tx1"/>
                </a:solidFill>
                <a:latin typeface="微软雅黑" charset="0"/>
                <a:ea typeface="微软雅黑" charset="0"/>
                <a:cs typeface="微软雅黑" charset="0"/>
              </a:rPr>
              <a:t>）</a:t>
            </a:r>
            <a:r>
              <a:rPr lang="en-US" altLang="zh-CN" sz="1800" dirty="0">
                <a:solidFill>
                  <a:schemeClr val="tx1"/>
                </a:solidFill>
                <a:latin typeface="微软雅黑" charset="0"/>
                <a:ea typeface="微软雅黑" charset="0"/>
                <a:cs typeface="微软雅黑" charset="0"/>
              </a:rPr>
              <a:t>AUC</a:t>
            </a:r>
            <a:r>
              <a:rPr lang="zh-CN" altLang="en-US" sz="1800" dirty="0">
                <a:solidFill>
                  <a:schemeClr val="tx1"/>
                </a:solidFill>
                <a:latin typeface="微软雅黑" charset="0"/>
                <a:ea typeface="微软雅黑" charset="0"/>
                <a:cs typeface="微软雅黑" charset="0"/>
              </a:rPr>
              <a:t>（</a:t>
            </a:r>
            <a:r>
              <a:rPr lang="en-US" altLang="zh-CN" sz="1800" dirty="0">
                <a:solidFill>
                  <a:schemeClr val="tx1"/>
                </a:solidFill>
                <a:latin typeface="微软雅黑" charset="0"/>
                <a:ea typeface="微软雅黑" charset="0"/>
                <a:cs typeface="微软雅黑" charset="0"/>
              </a:rPr>
              <a:t>Area under the ROC curve</a:t>
            </a:r>
            <a:r>
              <a:rPr lang="zh-CN" altLang="en-US" sz="1800" dirty="0">
                <a:solidFill>
                  <a:schemeClr val="tx1"/>
                </a:solidFill>
                <a:latin typeface="微软雅黑" charset="0"/>
                <a:ea typeface="微软雅黑" charset="0"/>
                <a:cs typeface="微软雅黑" charset="0"/>
              </a:rPr>
              <a:t>）</a:t>
            </a:r>
          </a:p>
        </p:txBody>
      </p:sp>
      <mc:AlternateContent xmlns:mc="http://schemas.openxmlformats.org/markup-compatibility/2006" xmlns:a14="http://schemas.microsoft.com/office/drawing/2010/main">
        <mc:Choice Requires="a14">
          <p:sp>
            <p:nvSpPr>
              <p:cNvPr id="42" name="文本框 41"/>
              <p:cNvSpPr txBox="1"/>
              <p:nvPr>
                <p:custDataLst>
                  <p:tags r:id="rId2"/>
                </p:custDataLst>
              </p:nvPr>
            </p:nvSpPr>
            <p:spPr>
              <a:xfrm>
                <a:off x="4777740" y="2510155"/>
                <a:ext cx="4127500" cy="1412875"/>
              </a:xfrm>
              <a:prstGeom prst="rect">
                <a:avLst/>
              </a:prstGeom>
              <a:noFill/>
            </p:spPr>
            <p:txBody>
              <a:bodyPr wrap="square">
                <a:no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𝐴𝑐𝑐𝑢𝑟𝑎𝑐𝑦</m:t>
                      </m:r>
                      <m:r>
                        <a:rPr lang="zh-CN" altLang="en-US" i="0">
                          <a:latin typeface="Cambria Math" panose="02040503050406030204" pitchFamily="18" charset="0"/>
                        </a:rPr>
                        <m:t>= </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𝑇𝑃</m:t>
                          </m:r>
                          <m:r>
                            <a:rPr lang="zh-CN" altLang="en-US" i="0">
                              <a:latin typeface="Cambria Math" panose="02040503050406030204" pitchFamily="18" charset="0"/>
                            </a:rPr>
                            <m:t>+</m:t>
                          </m:r>
                          <m:r>
                            <a:rPr lang="zh-CN" altLang="en-US" i="1">
                              <a:latin typeface="Cambria Math" panose="02040503050406030204" pitchFamily="18" charset="0"/>
                            </a:rPr>
                            <m:t>𝑇𝑁</m:t>
                          </m:r>
                        </m:num>
                        <m:den>
                          <m:r>
                            <a:rPr lang="zh-CN" altLang="en-US" i="1">
                              <a:latin typeface="Cambria Math" panose="02040503050406030204" pitchFamily="18" charset="0"/>
                            </a:rPr>
                            <m:t>𝑇𝑃</m:t>
                          </m:r>
                          <m:r>
                            <a:rPr lang="zh-CN" altLang="en-US" i="0">
                              <a:latin typeface="Cambria Math" panose="02040503050406030204" pitchFamily="18" charset="0"/>
                            </a:rPr>
                            <m:t>+</m:t>
                          </m:r>
                          <m:r>
                            <a:rPr lang="zh-CN" altLang="en-US" i="1">
                              <a:latin typeface="Cambria Math" panose="02040503050406030204" pitchFamily="18" charset="0"/>
                            </a:rPr>
                            <m:t>𝐹𝑃</m:t>
                          </m:r>
                          <m:r>
                            <a:rPr lang="zh-CN" altLang="en-US" i="0">
                              <a:latin typeface="Cambria Math" panose="02040503050406030204" pitchFamily="18" charset="0"/>
                            </a:rPr>
                            <m:t>+</m:t>
                          </m:r>
                          <m:r>
                            <a:rPr lang="zh-CN" altLang="en-US" i="1">
                              <a:latin typeface="Cambria Math" panose="02040503050406030204" pitchFamily="18" charset="0"/>
                            </a:rPr>
                            <m:t>𝑇𝑁</m:t>
                          </m:r>
                          <m:r>
                            <a:rPr lang="zh-CN" altLang="en-US" i="0">
                              <a:latin typeface="Cambria Math" panose="02040503050406030204" pitchFamily="18" charset="0"/>
                            </a:rPr>
                            <m:t>+</m:t>
                          </m:r>
                          <m:r>
                            <a:rPr lang="zh-CN" altLang="en-US" i="1">
                              <a:latin typeface="Cambria Math" panose="02040503050406030204" pitchFamily="18" charset="0"/>
                            </a:rPr>
                            <m:t>𝐹𝑁</m:t>
                          </m:r>
                        </m:den>
                      </m:f>
                    </m:oMath>
                  </m:oMathPara>
                </a14:m>
                <a:endParaRPr lang="zh-CN" altLang="en-US" dirty="0"/>
              </a:p>
            </p:txBody>
          </p:sp>
        </mc:Choice>
        <mc:Fallback xmlns="">
          <p:sp>
            <p:nvSpPr>
              <p:cNvPr id="42" name="文本框 41"/>
              <p:cNvSpPr txBox="1">
                <a:spLocks noRot="1" noChangeAspect="1" noMove="1" noResize="1" noEditPoints="1" noAdjustHandles="1" noChangeArrowheads="1" noChangeShapeType="1" noTextEdit="1"/>
              </p:cNvSpPr>
              <p:nvPr>
                <p:custDataLst>
                  <p:tags r:id="rId8"/>
                </p:custDataLst>
              </p:nvPr>
            </p:nvSpPr>
            <p:spPr>
              <a:xfrm>
                <a:off x="4777740" y="2510155"/>
                <a:ext cx="4127500" cy="1412875"/>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custDataLst>
                  <p:tags r:id="rId3"/>
                </p:custDataLst>
              </p:nvPr>
            </p:nvSpPr>
            <p:spPr>
              <a:xfrm>
                <a:off x="8905240" y="2660015"/>
                <a:ext cx="2967990" cy="1263015"/>
              </a:xfrm>
              <a:prstGeom prst="rect">
                <a:avLst/>
              </a:prstGeom>
              <a:noFill/>
            </p:spPr>
            <p:txBody>
              <a:bodyPr wrap="square">
                <a:no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𝑃𝑟𝑒𝑐𝑠𝑖𝑜𝑛</m:t>
                      </m:r>
                      <m:r>
                        <a:rPr lang="zh-CN" altLang="en-US" i="0">
                          <a:latin typeface="Cambria Math" panose="02040503050406030204" pitchFamily="18" charset="0"/>
                        </a:rPr>
                        <m:t>= </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𝑇𝑃</m:t>
                          </m:r>
                        </m:num>
                        <m:den>
                          <m:r>
                            <a:rPr lang="zh-CN" altLang="en-US" i="1">
                              <a:latin typeface="Cambria Math" panose="02040503050406030204" pitchFamily="18" charset="0"/>
                            </a:rPr>
                            <m:t>𝑇𝑃</m:t>
                          </m:r>
                          <m:r>
                            <a:rPr lang="zh-CN" altLang="en-US" i="0">
                              <a:latin typeface="Cambria Math" panose="02040503050406030204" pitchFamily="18" charset="0"/>
                            </a:rPr>
                            <m:t>+</m:t>
                          </m:r>
                          <m:r>
                            <a:rPr lang="zh-CN" altLang="en-US" i="1">
                              <a:latin typeface="Cambria Math" panose="02040503050406030204" pitchFamily="18" charset="0"/>
                            </a:rPr>
                            <m:t>𝐹𝑃</m:t>
                          </m:r>
                        </m:den>
                      </m:f>
                    </m:oMath>
                  </m:oMathPara>
                </a14:m>
                <a:endParaRPr lang="zh-CN" altLang="en-US" dirty="0"/>
              </a:p>
            </p:txBody>
          </p:sp>
        </mc:Choice>
        <mc:Fallback xmlns="">
          <p:sp>
            <p:nvSpPr>
              <p:cNvPr id="43" name="文本框 42"/>
              <p:cNvSpPr txBox="1">
                <a:spLocks noRot="1" noChangeAspect="1" noMove="1" noResize="1" noEditPoints="1" noAdjustHandles="1" noChangeArrowheads="1" noChangeShapeType="1" noTextEdit="1"/>
              </p:cNvSpPr>
              <p:nvPr>
                <p:custDataLst>
                  <p:tags r:id="rId10"/>
                </p:custDataLst>
              </p:nvPr>
            </p:nvSpPr>
            <p:spPr>
              <a:xfrm>
                <a:off x="8905240" y="2660015"/>
                <a:ext cx="2967990" cy="1263015"/>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custDataLst>
                  <p:tags r:id="rId4"/>
                </p:custDataLst>
              </p:nvPr>
            </p:nvSpPr>
            <p:spPr>
              <a:xfrm>
                <a:off x="4895850" y="4249420"/>
                <a:ext cx="2506345" cy="948055"/>
              </a:xfrm>
              <a:prstGeom prst="rect">
                <a:avLst/>
              </a:prstGeom>
              <a:noFill/>
            </p:spPr>
            <p:txBody>
              <a:bodyPr wrap="square">
                <a:no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𝑅𝑒𝑐𝑎𝑙𝑙</m:t>
                      </m:r>
                      <m:r>
                        <a:rPr lang="zh-CN" altLang="en-US" i="0">
                          <a:latin typeface="Cambria Math" panose="02040503050406030204" pitchFamily="18" charset="0"/>
                        </a:rPr>
                        <m:t>= </m:t>
                      </m:r>
                      <m:f>
                        <m:fPr>
                          <m:ctrlPr>
                            <a:rPr lang="zh-CN" altLang="en-US" i="1">
                              <a:solidFill>
                                <a:srgbClr val="836967"/>
                              </a:solidFill>
                              <a:latin typeface="Cambria Math" panose="02040503050406030204" pitchFamily="18" charset="0"/>
                            </a:rPr>
                          </m:ctrlPr>
                        </m:fPr>
                        <m:num>
                          <m:r>
                            <a:rPr lang="zh-CN" altLang="en-US" i="1">
                              <a:latin typeface="Cambria Math" panose="02040503050406030204" pitchFamily="18" charset="0"/>
                            </a:rPr>
                            <m:t>𝑇𝑃</m:t>
                          </m:r>
                        </m:num>
                        <m:den>
                          <m:r>
                            <a:rPr lang="zh-CN" altLang="en-US" i="1">
                              <a:latin typeface="Cambria Math" panose="02040503050406030204" pitchFamily="18" charset="0"/>
                            </a:rPr>
                            <m:t>𝑇𝑃</m:t>
                          </m:r>
                          <m:r>
                            <a:rPr lang="zh-CN" altLang="en-US" i="0">
                              <a:latin typeface="Cambria Math" panose="02040503050406030204" pitchFamily="18" charset="0"/>
                            </a:rPr>
                            <m:t>+</m:t>
                          </m:r>
                          <m:r>
                            <a:rPr lang="zh-CN" altLang="en-US" i="1">
                              <a:latin typeface="Cambria Math" panose="02040503050406030204" pitchFamily="18" charset="0"/>
                            </a:rPr>
                            <m:t>𝐹𝑁</m:t>
                          </m:r>
                        </m:den>
                      </m:f>
                    </m:oMath>
                  </m:oMathPara>
                </a14:m>
                <a:endParaRPr lang="zh-CN" altLang="en-US" dirty="0"/>
              </a:p>
            </p:txBody>
          </p:sp>
        </mc:Choice>
        <mc:Fallback xmlns="">
          <p:sp>
            <p:nvSpPr>
              <p:cNvPr id="44" name="文本框 43"/>
              <p:cNvSpPr txBox="1">
                <a:spLocks noRot="1" noChangeAspect="1" noMove="1" noResize="1" noEditPoints="1" noAdjustHandles="1" noChangeArrowheads="1" noChangeShapeType="1" noTextEdit="1"/>
              </p:cNvSpPr>
              <p:nvPr>
                <p:custDataLst>
                  <p:tags r:id="rId12"/>
                </p:custDataLst>
              </p:nvPr>
            </p:nvSpPr>
            <p:spPr>
              <a:xfrm>
                <a:off x="4895850" y="4249420"/>
                <a:ext cx="2506345" cy="948055"/>
              </a:xfrm>
              <a:prstGeom prst="rect">
                <a:avLst/>
              </a:prstGeom>
              <a:blipFill rotWithShape="1">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custDataLst>
                  <p:tags r:id="rId5"/>
                </p:custDataLst>
              </p:nvPr>
            </p:nvSpPr>
            <p:spPr>
              <a:xfrm>
                <a:off x="8383270" y="4250055"/>
                <a:ext cx="2967990" cy="947420"/>
              </a:xfrm>
              <a:prstGeom prst="rect">
                <a:avLst/>
              </a:prstGeom>
              <a:noFill/>
            </p:spPr>
            <p:txBody>
              <a:bodyPr wrap="square">
                <a:no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𝐹</m:t>
                      </m:r>
                      <m:r>
                        <a:rPr lang="zh-CN" altLang="en-US" i="0">
                          <a:latin typeface="Cambria Math" panose="02040503050406030204" pitchFamily="18" charset="0"/>
                        </a:rPr>
                        <m:t>1= </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d>
                            <m:dPr>
                              <m:ctrlPr>
                                <a:rPr lang="zh-CN" altLang="en-US" i="1">
                                  <a:latin typeface="Cambria Math" panose="02040503050406030204" pitchFamily="18" charset="0"/>
                                </a:rPr>
                              </m:ctrlPr>
                            </m:dPr>
                            <m:e>
                              <m:r>
                                <a:rPr lang="zh-CN" altLang="en-US" i="1">
                                  <a:latin typeface="Cambria Math" panose="02040503050406030204" pitchFamily="18" charset="0"/>
                                </a:rPr>
                                <m:t>𝑃𝑟𝑒𝑐𝑠𝑖𝑜𝑛</m:t>
                              </m:r>
                              <m:r>
                                <a:rPr lang="zh-CN" altLang="en-US" i="0">
                                  <a:latin typeface="Cambria Math" panose="02040503050406030204" pitchFamily="18" charset="0"/>
                                </a:rPr>
                                <m:t>∗</m:t>
                              </m:r>
                              <m:r>
                                <a:rPr lang="zh-CN" altLang="en-US" i="1">
                                  <a:latin typeface="Cambria Math" panose="02040503050406030204" pitchFamily="18" charset="0"/>
                                </a:rPr>
                                <m:t>𝑅𝑒𝑐𝑎𝑙𝑙</m:t>
                              </m:r>
                            </m:e>
                          </m:d>
                        </m:num>
                        <m:den>
                          <m:d>
                            <m:dPr>
                              <m:ctrlPr>
                                <a:rPr lang="zh-CN" altLang="en-US" i="1">
                                  <a:latin typeface="Cambria Math" panose="02040503050406030204" pitchFamily="18" charset="0"/>
                                </a:rPr>
                              </m:ctrlPr>
                            </m:dPr>
                            <m:e>
                              <m:r>
                                <a:rPr lang="zh-CN" altLang="en-US" i="1">
                                  <a:latin typeface="Cambria Math" panose="02040503050406030204" pitchFamily="18" charset="0"/>
                                </a:rPr>
                                <m:t>𝑃𝑟𝑒𝑐𝑠𝑖𝑜𝑛</m:t>
                              </m:r>
                              <m:r>
                                <a:rPr lang="zh-CN" altLang="en-US" i="0">
                                  <a:latin typeface="Cambria Math" panose="02040503050406030204" pitchFamily="18" charset="0"/>
                                </a:rPr>
                                <m:t>+</m:t>
                              </m:r>
                              <m:r>
                                <a:rPr lang="zh-CN" altLang="en-US" i="1">
                                  <a:latin typeface="Cambria Math" panose="02040503050406030204" pitchFamily="18" charset="0"/>
                                </a:rPr>
                                <m:t>𝑅𝑒𝑐𝑎𝑙𝑙</m:t>
                              </m:r>
                            </m:e>
                          </m:d>
                        </m:den>
                      </m:f>
                    </m:oMath>
                  </m:oMathPara>
                </a14:m>
                <a:endParaRPr lang="zh-CN" altLang="en-US" dirty="0"/>
              </a:p>
            </p:txBody>
          </p:sp>
        </mc:Choice>
        <mc:Fallback xmlns="">
          <p:sp>
            <p:nvSpPr>
              <p:cNvPr id="45" name="文本框 44"/>
              <p:cNvSpPr txBox="1">
                <a:spLocks noRot="1" noChangeAspect="1" noMove="1" noResize="1" noEditPoints="1" noAdjustHandles="1" noChangeArrowheads="1" noChangeShapeType="1" noTextEdit="1"/>
              </p:cNvSpPr>
              <p:nvPr>
                <p:custDataLst>
                  <p:tags r:id="rId14"/>
                </p:custDataLst>
              </p:nvPr>
            </p:nvSpPr>
            <p:spPr>
              <a:xfrm>
                <a:off x="8383270" y="4250055"/>
                <a:ext cx="2967990" cy="947420"/>
              </a:xfrm>
              <a:prstGeom prst="rect">
                <a:avLst/>
              </a:prstGeom>
              <a:blipFill rotWithShape="1">
                <a:blip r:embed="rId15"/>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83698" y="2731056"/>
            <a:ext cx="6839038" cy="829945"/>
          </a:xfrm>
          <a:prstGeom prst="rect">
            <a:avLst/>
          </a:prstGeom>
        </p:spPr>
        <p:txBody>
          <a:bodyPr wrap="square">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400" normalizeH="0" baseline="0" noProof="0" dirty="0">
                <a:ln>
                  <a:noFill/>
                </a:ln>
                <a:solidFill>
                  <a:srgbClr val="000000">
                    <a:lumMod val="65000"/>
                    <a:lumOff val="35000"/>
                  </a:srgbClr>
                </a:solidFill>
                <a:effectLst/>
                <a:uLnTx/>
                <a:uFillTx/>
                <a:latin typeface="微软雅黑"/>
                <a:ea typeface="微软雅黑"/>
                <a:cs typeface="+mn-ea"/>
                <a:sym typeface="+mn-lt"/>
              </a:rPr>
              <a:t>Thank You</a:t>
            </a:r>
            <a:r>
              <a:rPr kumimoji="0" lang="zh-CN" altLang="en-US" sz="4800" b="1" i="0" u="none" strike="noStrike" kern="1200" cap="none" spc="400" normalizeH="0" baseline="0" noProof="0" dirty="0">
                <a:ln>
                  <a:noFill/>
                </a:ln>
                <a:solidFill>
                  <a:srgbClr val="000000">
                    <a:lumMod val="65000"/>
                    <a:lumOff val="35000"/>
                  </a:srgbClr>
                </a:solidFill>
                <a:effectLst/>
                <a:uLnTx/>
                <a:uFillTx/>
                <a:latin typeface="微软雅黑"/>
                <a:ea typeface="微软雅黑"/>
                <a:cs typeface="+mn-ea"/>
                <a:sym typeface="+mn-lt"/>
              </a:rPr>
              <a:t>！</a:t>
            </a:r>
          </a:p>
        </p:txBody>
      </p:sp>
      <p:sp>
        <p:nvSpPr>
          <p:cNvPr id="14" name="任意多边形: 形状 13"/>
          <p:cNvSpPr/>
          <p:nvPr/>
        </p:nvSpPr>
        <p:spPr>
          <a:xfrm rot="18932100">
            <a:off x="6751304" y="-3090723"/>
            <a:ext cx="5051305" cy="5051305"/>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6" name="任意多边形: 形状 15"/>
          <p:cNvSpPr/>
          <p:nvPr/>
        </p:nvSpPr>
        <p:spPr>
          <a:xfrm rot="18958199">
            <a:off x="10979399" y="4155207"/>
            <a:ext cx="2416461" cy="2416461"/>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7" name="任意多边形: 形状 16"/>
          <p:cNvSpPr/>
          <p:nvPr/>
        </p:nvSpPr>
        <p:spPr>
          <a:xfrm rot="18958199">
            <a:off x="9596217" y="3086976"/>
            <a:ext cx="1542281" cy="1542281"/>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9" name="任意多边形: 形状 18"/>
          <p:cNvSpPr/>
          <p:nvPr/>
        </p:nvSpPr>
        <p:spPr>
          <a:xfrm rot="18958199">
            <a:off x="10844604" y="2261553"/>
            <a:ext cx="617256" cy="617256"/>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20" name="任意多边形: 形状 19"/>
          <p:cNvSpPr/>
          <p:nvPr/>
        </p:nvSpPr>
        <p:spPr>
          <a:xfrm rot="18932100">
            <a:off x="187085" y="5171349"/>
            <a:ext cx="5748920" cy="5748920"/>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21" name="任意多边形: 形状 20"/>
          <p:cNvSpPr/>
          <p:nvPr/>
        </p:nvSpPr>
        <p:spPr>
          <a:xfrm rot="18958199">
            <a:off x="6646784" y="4697134"/>
            <a:ext cx="1542281" cy="1542281"/>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22" name="任意多边形: 形状 21"/>
          <p:cNvSpPr/>
          <p:nvPr/>
        </p:nvSpPr>
        <p:spPr>
          <a:xfrm rot="18958199">
            <a:off x="9043563" y="5076293"/>
            <a:ext cx="617256" cy="617256"/>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微软雅黑"/>
              <a:ea typeface="微软雅黑"/>
              <a:cs typeface="+mn-cs"/>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8831" y="1085793"/>
            <a:ext cx="1442920" cy="1435847"/>
          </a:xfrm>
          <a:prstGeom prst="rect">
            <a:avLst/>
          </a:prstGeom>
        </p:spPr>
      </p:pic>
      <p:pic>
        <p:nvPicPr>
          <p:cNvPr id="3" name="图片 2" descr="0b46f21fbe096b63f624e522937b9044ebf81a4c0622"/>
          <p:cNvPicPr>
            <a:picLocks noChangeAspect="1"/>
          </p:cNvPicPr>
          <p:nvPr/>
        </p:nvPicPr>
        <p:blipFill>
          <a:blip r:embed="rId4"/>
          <a:stretch>
            <a:fillRect/>
          </a:stretch>
        </p:blipFill>
        <p:spPr>
          <a:xfrm>
            <a:off x="1241425" y="719455"/>
            <a:ext cx="1914525" cy="1914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椭圆 26"/>
          <p:cNvSpPr/>
          <p:nvPr/>
        </p:nvSpPr>
        <p:spPr>
          <a:xfrm>
            <a:off x="-2362172" y="-310794"/>
            <a:ext cx="7479588" cy="747958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29" name="矩形 28"/>
          <p:cNvSpPr/>
          <p:nvPr/>
        </p:nvSpPr>
        <p:spPr>
          <a:xfrm>
            <a:off x="8228965" y="548005"/>
            <a:ext cx="3970655" cy="83629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30" name="文本框 29"/>
          <p:cNvSpPr txBox="1"/>
          <p:nvPr/>
        </p:nvSpPr>
        <p:spPr>
          <a:xfrm>
            <a:off x="8543925" y="643890"/>
            <a:ext cx="334010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a:ln>
                  <a:noFill/>
                </a:ln>
                <a:solidFill>
                  <a:srgbClr val="FFFFFF"/>
                </a:solidFill>
                <a:effectLst/>
                <a:uLnTx/>
                <a:uFillTx/>
                <a:latin typeface="Arial" panose="020B0604020202090204" pitchFamily="34" charset="0"/>
                <a:ea typeface="方正清刻本悦宋简体" panose="02000000000000000000" charset="-122"/>
                <a:cs typeface="+mn-cs"/>
              </a:rPr>
              <a:t>CONTENTS</a:t>
            </a:r>
          </a:p>
        </p:txBody>
      </p:sp>
      <p:sp>
        <p:nvSpPr>
          <p:cNvPr id="31" name="文本框 30"/>
          <p:cNvSpPr txBox="1"/>
          <p:nvPr/>
        </p:nvSpPr>
        <p:spPr>
          <a:xfrm>
            <a:off x="5975985" y="2260600"/>
            <a:ext cx="730250" cy="583565"/>
          </a:xfrm>
          <a:prstGeom prst="rect">
            <a:avLst/>
          </a:prstGeom>
          <a:solidFill>
            <a:srgbClr val="0070C0"/>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a:ln>
                  <a:noFill/>
                </a:ln>
                <a:solidFill>
                  <a:srgbClr val="FFFFFF"/>
                </a:solidFill>
                <a:effectLst/>
                <a:uLnTx/>
                <a:uFillTx/>
                <a:latin typeface="Arial" panose="020B0604020202090204" pitchFamily="34" charset="0"/>
                <a:ea typeface="微软雅黑"/>
                <a:cs typeface="+mn-cs"/>
              </a:rPr>
              <a:t>01</a:t>
            </a:r>
          </a:p>
        </p:txBody>
      </p:sp>
      <p:sp>
        <p:nvSpPr>
          <p:cNvPr id="32" name="文本框 31"/>
          <p:cNvSpPr txBox="1"/>
          <p:nvPr/>
        </p:nvSpPr>
        <p:spPr>
          <a:xfrm>
            <a:off x="6934200" y="2204720"/>
            <a:ext cx="2490470" cy="521970"/>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solidFill>
                  <a:srgbClr val="0070C0"/>
                </a:solidFill>
                <a:effectLst/>
                <a:uLnTx/>
                <a:uFillTx/>
                <a:latin typeface="微软雅黑" panose="020B0503020204020204" pitchFamily="34" charset="-122"/>
                <a:ea typeface="微软雅黑" panose="020B0503020204020204" pitchFamily="34" charset="-122"/>
                <a:sym typeface="+mn-ea"/>
              </a:rPr>
              <a:t>Background</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4" name="文本框 33"/>
          <p:cNvSpPr txBox="1"/>
          <p:nvPr/>
        </p:nvSpPr>
        <p:spPr>
          <a:xfrm>
            <a:off x="5975985" y="3293745"/>
            <a:ext cx="730250" cy="583565"/>
          </a:xfrm>
          <a:prstGeom prst="rect">
            <a:avLst/>
          </a:prstGeom>
          <a:solidFill>
            <a:srgbClr val="0070C0"/>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a:ln>
                  <a:noFill/>
                </a:ln>
                <a:solidFill>
                  <a:srgbClr val="FFFFFF"/>
                </a:solidFill>
                <a:effectLst/>
                <a:uLnTx/>
                <a:uFillTx/>
                <a:latin typeface="Arial" panose="020B0604020202090204" pitchFamily="34" charset="0"/>
                <a:ea typeface="微软雅黑"/>
                <a:cs typeface="+mn-cs"/>
              </a:rPr>
              <a:t>02</a:t>
            </a:r>
          </a:p>
        </p:txBody>
      </p:sp>
      <p:sp>
        <p:nvSpPr>
          <p:cNvPr id="35" name="文本框 34"/>
          <p:cNvSpPr txBox="1"/>
          <p:nvPr/>
        </p:nvSpPr>
        <p:spPr>
          <a:xfrm>
            <a:off x="6934200" y="3237865"/>
            <a:ext cx="3642995" cy="523220"/>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0070C0"/>
                </a:solidFill>
                <a:effectLst/>
                <a:uLnTx/>
                <a:uFillTx/>
                <a:latin typeface="微软雅黑" panose="020B0503020204020204" pitchFamily="34" charset="-122"/>
                <a:ea typeface="微软雅黑" panose="020B0503020204020204" pitchFamily="34" charset="-122"/>
                <a:sym typeface="+mn-ea"/>
              </a:rPr>
              <a:t>Dataset</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7" name="文本框 36"/>
          <p:cNvSpPr txBox="1"/>
          <p:nvPr/>
        </p:nvSpPr>
        <p:spPr>
          <a:xfrm>
            <a:off x="5975985" y="4323080"/>
            <a:ext cx="730250" cy="583565"/>
          </a:xfrm>
          <a:prstGeom prst="rect">
            <a:avLst/>
          </a:prstGeom>
          <a:solidFill>
            <a:srgbClr val="0070C0"/>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a:ln>
                  <a:noFill/>
                </a:ln>
                <a:solidFill>
                  <a:srgbClr val="FFFFFF"/>
                </a:solidFill>
                <a:effectLst/>
                <a:uLnTx/>
                <a:uFillTx/>
                <a:latin typeface="Arial" panose="020B0604020202090204" pitchFamily="34" charset="0"/>
                <a:ea typeface="微软雅黑"/>
                <a:cs typeface="+mn-cs"/>
              </a:rPr>
              <a:t>03</a:t>
            </a:r>
          </a:p>
        </p:txBody>
      </p:sp>
      <p:sp>
        <p:nvSpPr>
          <p:cNvPr id="38" name="文本框 37"/>
          <p:cNvSpPr txBox="1"/>
          <p:nvPr/>
        </p:nvSpPr>
        <p:spPr>
          <a:xfrm>
            <a:off x="6934200" y="4267200"/>
            <a:ext cx="4424680" cy="798830"/>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solidFill>
                  <a:srgbClr val="0070C0"/>
                </a:solidFill>
                <a:effectLst/>
                <a:uLnTx/>
                <a:uFillTx/>
                <a:latin typeface="微软雅黑" panose="020B0503020204020204" pitchFamily="34" charset="-122"/>
                <a:ea typeface="微软雅黑" panose="020B0503020204020204" pitchFamily="34" charset="-122"/>
                <a:sym typeface="+mn-ea"/>
              </a:rPr>
              <a:t>Research methods</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2" name="图片 1"/>
          <p:cNvPicPr>
            <a:picLocks noChangeAspect="1"/>
          </p:cNvPicPr>
          <p:nvPr/>
        </p:nvPicPr>
        <p:blipFill rotWithShape="1">
          <a:blip r:embed="rId5">
            <a:extLst>
              <a:ext uri="{28A0092B-C50C-407E-A947-70E740481C1C}">
                <a14:useLocalDpi xmlns:a14="http://schemas.microsoft.com/office/drawing/2010/main" val="0"/>
              </a:ext>
            </a:extLst>
          </a:blip>
          <a:srcRect l="20695" r="12639"/>
          <a:stretch>
            <a:fillRect/>
          </a:stretch>
        </p:blipFill>
        <p:spPr>
          <a:xfrm>
            <a:off x="-1772511" y="278867"/>
            <a:ext cx="6300266" cy="6300266"/>
          </a:xfrm>
          <a:prstGeom prst="ellipse">
            <a:avLst/>
          </a:prstGeom>
        </p:spPr>
      </p:pic>
      <p:sp>
        <p:nvSpPr>
          <p:cNvPr id="40" name="文本框 39"/>
          <p:cNvSpPr txBox="1"/>
          <p:nvPr>
            <p:custDataLst>
              <p:tags r:id="rId1"/>
            </p:custDataLst>
          </p:nvPr>
        </p:nvSpPr>
        <p:spPr>
          <a:xfrm>
            <a:off x="5975985" y="5339080"/>
            <a:ext cx="730250" cy="583565"/>
          </a:xfrm>
          <a:prstGeom prst="rect">
            <a:avLst/>
          </a:prstGeom>
          <a:solidFill>
            <a:srgbClr val="0070C0"/>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a:ln>
                  <a:noFill/>
                </a:ln>
                <a:solidFill>
                  <a:srgbClr val="FFFFFF"/>
                </a:solidFill>
                <a:effectLst/>
                <a:uLnTx/>
                <a:uFillTx/>
                <a:latin typeface="Arial" panose="020B0604020202090204" pitchFamily="34" charset="0"/>
                <a:ea typeface="微软雅黑"/>
                <a:cs typeface="+mn-cs"/>
              </a:rPr>
              <a:t>04</a:t>
            </a:r>
          </a:p>
        </p:txBody>
      </p:sp>
      <p:sp>
        <p:nvSpPr>
          <p:cNvPr id="41" name="文本框 40"/>
          <p:cNvSpPr txBox="1"/>
          <p:nvPr>
            <p:custDataLst>
              <p:tags r:id="rId2"/>
            </p:custDataLst>
          </p:nvPr>
        </p:nvSpPr>
        <p:spPr>
          <a:xfrm>
            <a:off x="6934200" y="5283200"/>
            <a:ext cx="4424680" cy="953135"/>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solidFill>
                  <a:srgbClr val="0070C0"/>
                </a:solidFill>
                <a:effectLst/>
                <a:uLnTx/>
                <a:uFillTx/>
                <a:latin typeface="微软雅黑" panose="020B0503020204020204" pitchFamily="34" charset="-122"/>
                <a:ea typeface="微软雅黑" panose="020B0503020204020204" pitchFamily="34" charset="-122"/>
                <a:sym typeface="+mn-ea"/>
              </a:rPr>
              <a:t>Evaluation Standard</a:t>
            </a:r>
            <a:endParaRPr lang="zh-CN" altLang="en-US" sz="2800" b="1" noProof="0" dirty="0">
              <a:ln>
                <a:noFill/>
              </a:ln>
              <a:solidFill>
                <a:srgbClr val="0070C0"/>
              </a:solidFill>
              <a:effectLst/>
              <a:uLnTx/>
              <a:uFillTx/>
              <a:latin typeface="微软雅黑" panose="020B0503020204020204" pitchFamily="34" charset="-122"/>
              <a:ea typeface="微软雅黑" panose="020B0503020204020204" pitchFamily="34" charset="-122"/>
            </a:endParaRPr>
          </a:p>
          <a:p>
            <a:pPr marL="0" marR="0" lvl="0" algn="l"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71"/>
          <p:cNvSpPr txBox="1"/>
          <p:nvPr/>
        </p:nvSpPr>
        <p:spPr>
          <a:xfrm>
            <a:off x="3294380" y="397510"/>
            <a:ext cx="5641975" cy="368300"/>
          </a:xfrm>
          <a:prstGeom prst="rect">
            <a:avLst/>
          </a:prstGeom>
          <a:noFill/>
        </p:spPr>
        <p:txBody>
          <a:bodyPr wrap="square" rtlCol="0">
            <a:noAutofit/>
          </a:bodyPr>
          <a:lstStyle/>
          <a:p>
            <a:pPr algn="ctr" fontAlgn="base">
              <a:buClrTx/>
              <a:buSzTx/>
              <a:buFont typeface="Arial" panose="020B0604020202090204" pitchFamily="34" charset="0"/>
              <a:buNone/>
            </a:pPr>
            <a:r>
              <a:rPr lang="zh-CN" altLang="en-US" sz="2400" b="1" dirty="0">
                <a:solidFill>
                  <a:schemeClr val="accent1"/>
                </a:solidFill>
                <a:latin typeface="微软雅黑" panose="020B0503020204020204" pitchFamily="34" charset="-122"/>
                <a:ea typeface="微软雅黑" panose="020B0503020204020204" pitchFamily="34" charset="-122"/>
                <a:sym typeface="+mn-ea"/>
              </a:rPr>
              <a:t>Background </a:t>
            </a:r>
            <a:endParaRPr lang="zh-CN" altLang="en-US" sz="2400" dirty="0">
              <a:solidFill>
                <a:schemeClr val="tx1">
                  <a:lumMod val="65000"/>
                  <a:lumOff val="35000"/>
                </a:schemeClr>
              </a:solidFill>
              <a:latin typeface="Arial" panose="020B0604020202090204" pitchFamily="34" charset="0"/>
              <a:cs typeface="Arial" panose="020B0604020202090204" pitchFamily="34" charset="0"/>
            </a:endParaRPr>
          </a:p>
          <a:p>
            <a:pPr algn="ct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5314187" y="955664"/>
            <a:ext cx="1563626"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429006" y="1278443"/>
            <a:ext cx="5907405" cy="3925315"/>
            <a:chOff x="1389761" y="2163633"/>
            <a:chExt cx="5907405" cy="3925315"/>
          </a:xfrm>
        </p:grpSpPr>
        <p:sp>
          <p:nvSpPr>
            <p:cNvPr id="10" name="文本框 9"/>
            <p:cNvSpPr txBox="1"/>
            <p:nvPr/>
          </p:nvSpPr>
          <p:spPr>
            <a:xfrm>
              <a:off x="1631696" y="2163633"/>
              <a:ext cx="4934212" cy="628015"/>
            </a:xfrm>
            <a:prstGeom prst="rect">
              <a:avLst/>
            </a:prstGeom>
            <a:noFill/>
          </p:spPr>
          <p:txBody>
            <a:bodyPr wrap="square" rtlCol="0">
              <a:noAutofit/>
            </a:bodyPr>
            <a:lstStyle/>
            <a:p>
              <a:pPr marL="0" marR="0" lvl="0" algn="l" defTabSz="914400" rtl="0" eaLnBrk="1" fontAlgn="auto" latinLnBrk="0" hangingPunct="1">
                <a:lnSpc>
                  <a:spcPct val="100000"/>
                </a:lnSpc>
                <a:spcBef>
                  <a:spcPts val="0"/>
                </a:spcBef>
                <a:spcAft>
                  <a:spcPts val="0"/>
                </a:spcAft>
                <a:buClrTx/>
                <a:buSzTx/>
                <a:buFontTx/>
                <a:buNone/>
                <a:defRPr/>
              </a:pPr>
              <a:r>
                <a:rPr lang="en-US" altLang="zh-CN" sz="2000" b="1" noProof="0" dirty="0">
                  <a:ln>
                    <a:noFill/>
                  </a:ln>
                  <a:solidFill>
                    <a:srgbClr val="0070C0"/>
                  </a:solidFill>
                  <a:effectLst/>
                  <a:uLnTx/>
                  <a:uFillTx/>
                  <a:latin typeface="微软雅黑" panose="020B0503020204020204" pitchFamily="34" charset="-122"/>
                  <a:ea typeface="微软雅黑" panose="020B0503020204020204" pitchFamily="34" charset="-122"/>
                  <a:cs typeface="Arial" panose="020B0604020202090204" pitchFamily="34" charset="0"/>
                  <a:sym typeface="+mn-ea"/>
                </a:rPr>
                <a:t>T</a:t>
              </a:r>
              <a:r>
                <a:rPr lang="zh-CN" altLang="en-US" sz="2000" b="1" noProof="0" dirty="0">
                  <a:ln>
                    <a:noFill/>
                  </a:ln>
                  <a:solidFill>
                    <a:srgbClr val="0070C0"/>
                  </a:solidFill>
                  <a:effectLst/>
                  <a:uLnTx/>
                  <a:uFillTx/>
                  <a:latin typeface="微软雅黑" panose="020B0503020204020204" pitchFamily="34" charset="-122"/>
                  <a:ea typeface="微软雅黑" panose="020B0503020204020204" pitchFamily="34" charset="-122"/>
                  <a:cs typeface="Arial" panose="020B0604020202090204" pitchFamily="34" charset="0"/>
                  <a:sym typeface="+mn-ea"/>
                </a:rPr>
                <a:t>he Increasing Challenges of </a:t>
              </a:r>
            </a:p>
            <a:p>
              <a:pPr marL="0" marR="0" lvl="0" algn="l" defTabSz="914400" rtl="0" eaLnBrk="1" fontAlgn="auto" latinLnBrk="0" hangingPunct="1">
                <a:lnSpc>
                  <a:spcPct val="100000"/>
                </a:lnSpc>
                <a:spcBef>
                  <a:spcPts val="0"/>
                </a:spcBef>
                <a:spcAft>
                  <a:spcPts val="0"/>
                </a:spcAft>
                <a:buClrTx/>
                <a:buSzTx/>
                <a:buFontTx/>
                <a:buNone/>
                <a:defRPr/>
              </a:pPr>
              <a:r>
                <a:rPr lang="zh-CN" altLang="en-US" sz="2000" b="1" noProof="0" dirty="0">
                  <a:ln>
                    <a:noFill/>
                  </a:ln>
                  <a:solidFill>
                    <a:srgbClr val="0070C0"/>
                  </a:solidFill>
                  <a:effectLst/>
                  <a:uLnTx/>
                  <a:uFillTx/>
                  <a:latin typeface="微软雅黑" panose="020B0503020204020204" pitchFamily="34" charset="-122"/>
                  <a:ea typeface="微软雅黑" panose="020B0503020204020204" pitchFamily="34" charset="-122"/>
                  <a:cs typeface="Arial" panose="020B0604020202090204" pitchFamily="34" charset="0"/>
                  <a:sym typeface="+mn-ea"/>
                </a:rPr>
                <a:t>Alzheimer's Disease Patients</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panose="020B0604020202090204" pitchFamily="34" charset="0"/>
                <a:sym typeface="+mn-ea"/>
              </a:endParaRPr>
            </a:p>
          </p:txBody>
        </p:sp>
        <p:grpSp>
          <p:nvGrpSpPr>
            <p:cNvPr id="11" name="组合 10"/>
            <p:cNvGrpSpPr/>
            <p:nvPr/>
          </p:nvGrpSpPr>
          <p:grpSpPr>
            <a:xfrm>
              <a:off x="1389761" y="2230565"/>
              <a:ext cx="196101" cy="196101"/>
              <a:chOff x="1389761" y="2111236"/>
              <a:chExt cx="196101" cy="196101"/>
            </a:xfrm>
          </p:grpSpPr>
          <p:sp>
            <p:nvSpPr>
              <p:cNvPr id="13" name="矩形 12"/>
              <p:cNvSpPr/>
              <p:nvPr/>
            </p:nvSpPr>
            <p:spPr>
              <a:xfrm>
                <a:off x="1389761" y="2111236"/>
                <a:ext cx="196101" cy="1961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4" name="Freeform 9"/>
              <p:cNvSpPr/>
              <p:nvPr/>
            </p:nvSpPr>
            <p:spPr bwMode="auto">
              <a:xfrm>
                <a:off x="1413970" y="212931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12" name="文本框 11"/>
            <p:cNvSpPr txBox="1"/>
            <p:nvPr/>
          </p:nvSpPr>
          <p:spPr>
            <a:xfrm>
              <a:off x="1413891" y="2889183"/>
              <a:ext cx="5883275" cy="3199765"/>
            </a:xfrm>
            <a:prstGeom prst="rect">
              <a:avLst/>
            </a:prstGeom>
            <a:noFill/>
          </p:spPr>
          <p:txBody>
            <a:bodyPr wrap="square" rtlCol="0">
              <a:noAutofit/>
            </a:bodyPr>
            <a:lstStyle/>
            <a:p>
              <a:pPr marL="0" marR="0" lvl="0" indent="0" algn="just" defTabSz="914400" rtl="0" eaLnBrk="1" fontAlgn="auto" latinLnBrk="0" hangingPunct="1">
                <a:lnSpc>
                  <a:spcPct val="110000"/>
                </a:lnSpc>
                <a:spcBef>
                  <a:spcPts val="0"/>
                </a:spcBef>
                <a:spcAft>
                  <a:spcPts val="0"/>
                </a:spcAft>
                <a:buClrTx/>
                <a:buSzTx/>
                <a:buFontTx/>
                <a:buNone/>
                <a:defRPr/>
              </a:pPr>
              <a:r>
                <a:rPr lang="zh-CN" altLang="en-US" sz="2400">
                  <a:latin typeface="Times New Roman Regular" panose="02020503050405090304" charset="0"/>
                  <a:cs typeface="Times New Roman Regular" panose="02020503050405090304" charset="0"/>
                  <a:sym typeface="+mn-ea"/>
                </a:rPr>
                <a:t>Alzheimer's disease is the most common type of dementia, accounting for 50-70% of all dementia cases. Globally, approximately 50 million people suffer from AD, and it is projected that by 2050, the number of patients will double. This trend undoubtedly poses a significant challenge in terms of the disease burden and healthcare costs. </a:t>
              </a:r>
              <a:r>
                <a:rPr lang="zh-CN" altLang="en-US" sz="2400">
                  <a:highlight>
                    <a:srgbClr val="FFFF00"/>
                  </a:highlight>
                  <a:latin typeface="Times New Roman Regular" panose="02020503050405090304" charset="0"/>
                  <a:cs typeface="Times New Roman Regular" panose="02020503050405090304" charset="0"/>
                  <a:sym typeface="+mn-ea"/>
                </a:rPr>
                <a:t>Early and accurate diagnosis</a:t>
              </a:r>
              <a:r>
                <a:rPr lang="zh-CN" altLang="en-US" sz="2400">
                  <a:latin typeface="Times New Roman Regular" panose="02020503050405090304" charset="0"/>
                  <a:cs typeface="Times New Roman Regular" panose="02020503050405090304" charset="0"/>
                  <a:sym typeface="+mn-ea"/>
                </a:rPr>
                <a:t> has become a key factor in addressing this challenge.</a:t>
              </a:r>
            </a:p>
          </p:txBody>
        </p:sp>
      </p:grpSp>
      <p:grpSp>
        <p:nvGrpSpPr>
          <p:cNvPr id="21" name="组合 20"/>
          <p:cNvGrpSpPr/>
          <p:nvPr/>
        </p:nvGrpSpPr>
        <p:grpSpPr>
          <a:xfrm>
            <a:off x="6450639" y="1328230"/>
            <a:ext cx="5340985" cy="3652958"/>
            <a:chOff x="7146599" y="2230565"/>
            <a:chExt cx="5340985" cy="3652958"/>
          </a:xfrm>
        </p:grpSpPr>
        <p:sp>
          <p:nvSpPr>
            <p:cNvPr id="22" name="文本框 21"/>
            <p:cNvSpPr txBox="1"/>
            <p:nvPr/>
          </p:nvSpPr>
          <p:spPr>
            <a:xfrm>
              <a:off x="7388534" y="2241428"/>
              <a:ext cx="5063490" cy="707886"/>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b="1" i="0" u="none" strike="noStrike" cap="none" spc="0" normalizeH="0" baseline="0">
                  <a:ln>
                    <a:noFill/>
                  </a:ln>
                  <a:solidFill>
                    <a:srgbClr val="0070C0"/>
                  </a:solidFill>
                  <a:effectLst/>
                  <a:uLnTx/>
                  <a:uFillTx/>
                  <a:latin typeface="微软雅黑" panose="020B0503020204020204" pitchFamily="34" charset="-122"/>
                  <a:ea typeface="微软雅黑" panose="020B0503020204020204" pitchFamily="34" charset="-122"/>
                  <a:cs typeface="Arial" panose="020B0604020202090204" pitchFamily="34" charset="0"/>
                </a:defRPr>
              </a:lvl1pPr>
            </a:lstStyle>
            <a:p>
              <a:pPr lvl="0">
                <a:defRPr/>
              </a:pPr>
              <a:r>
                <a:rPr lang="zh-CN" altLang="en-US" sz="2000" dirty="0"/>
                <a:t>The Superiority of Deep Learning in Alzheimer's Disease Diagnosis</a:t>
              </a:r>
            </a:p>
          </p:txBody>
        </p:sp>
        <p:grpSp>
          <p:nvGrpSpPr>
            <p:cNvPr id="23" name="组合 22"/>
            <p:cNvGrpSpPr/>
            <p:nvPr/>
          </p:nvGrpSpPr>
          <p:grpSpPr>
            <a:xfrm>
              <a:off x="7146599" y="2230565"/>
              <a:ext cx="196101" cy="196101"/>
              <a:chOff x="1389761" y="2111236"/>
              <a:chExt cx="196101" cy="196101"/>
            </a:xfrm>
          </p:grpSpPr>
          <p:sp>
            <p:nvSpPr>
              <p:cNvPr id="25" name="矩形 24"/>
              <p:cNvSpPr/>
              <p:nvPr/>
            </p:nvSpPr>
            <p:spPr>
              <a:xfrm>
                <a:off x="1389761" y="2111236"/>
                <a:ext cx="196101" cy="1961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26" name="Freeform 9"/>
              <p:cNvSpPr/>
              <p:nvPr/>
            </p:nvSpPr>
            <p:spPr bwMode="auto">
              <a:xfrm>
                <a:off x="1413970" y="212931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24" name="文本框 23"/>
            <p:cNvSpPr txBox="1"/>
            <p:nvPr/>
          </p:nvSpPr>
          <p:spPr>
            <a:xfrm>
              <a:off x="7198669" y="2951093"/>
              <a:ext cx="5288915" cy="2932430"/>
            </a:xfrm>
            <a:prstGeom prst="rect">
              <a:avLst/>
            </a:prstGeom>
            <a:noFill/>
          </p:spPr>
          <p:txBody>
            <a:bodyPr wrap="square" rtlCol="0">
              <a:spAutoFit/>
            </a:bodyPr>
            <a:lstStyle/>
            <a:p>
              <a:pPr marL="0" marR="0" lvl="0" algn="just" defTabSz="914400" rtl="0" eaLnBrk="1" fontAlgn="auto" latinLnBrk="0" hangingPunct="1">
                <a:lnSpc>
                  <a:spcPct val="110000"/>
                </a:lnSpc>
                <a:spcBef>
                  <a:spcPts val="0"/>
                </a:spcBef>
                <a:spcAft>
                  <a:spcPts val="0"/>
                </a:spcAft>
                <a:buClrTx/>
                <a:buSzTx/>
                <a:buFontTx/>
                <a:buNone/>
                <a:defRPr/>
              </a:pPr>
              <a:r>
                <a:rPr kumimoji="0" lang="zh-CN" altLang="en-US" sz="2400" b="0" i="0" u="none" strike="noStrike" kern="1200" cap="none" spc="0" normalizeH="0" baseline="0" dirty="0">
                  <a:solidFill>
                    <a:schemeClr val="tx1"/>
                  </a:solidFill>
                  <a:latin typeface="Times New Roman Regular" panose="02020503050405090304" charset="0"/>
                  <a:cs typeface="Times New Roman Regular" panose="02020503050405090304" charset="0"/>
                </a:rPr>
                <a:t>Traditional machine learning algorithms face challenges related to dependency on expert knowledge and human errors. In contrast, </a:t>
              </a:r>
              <a:r>
                <a:rPr kumimoji="0" lang="zh-CN" altLang="en-US" sz="2400" b="0" i="0" u="none" strike="noStrike" kern="1200" cap="none" spc="0" normalizeH="0" baseline="0" dirty="0">
                  <a:solidFill>
                    <a:schemeClr val="tx1"/>
                  </a:solidFill>
                  <a:highlight>
                    <a:srgbClr val="FFFF00"/>
                  </a:highlight>
                  <a:latin typeface="Times New Roman Regular" panose="02020503050405090304" charset="0"/>
                  <a:cs typeface="Times New Roman Regular" panose="02020503050405090304" charset="0"/>
                </a:rPr>
                <a:t>deep learning</a:t>
              </a:r>
              <a:r>
                <a:rPr kumimoji="0" lang="zh-CN" altLang="en-US" sz="2400" b="0" i="0" u="none" strike="noStrike" kern="1200" cap="none" spc="0" normalizeH="0" baseline="0" dirty="0">
                  <a:solidFill>
                    <a:schemeClr val="tx1"/>
                  </a:solidFill>
                  <a:latin typeface="Times New Roman Regular" panose="02020503050405090304" charset="0"/>
                  <a:cs typeface="Times New Roman Regular" panose="02020503050405090304" charset="0"/>
                </a:rPr>
                <a:t> exhibits end-to-end learning characteristics, allowing for direct automated feature extraction with simple preprocessing. </a:t>
              </a:r>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1"/>
          <p:cNvSpPr txBox="1"/>
          <p:nvPr/>
        </p:nvSpPr>
        <p:spPr>
          <a:xfrm>
            <a:off x="3294380" y="397510"/>
            <a:ext cx="5641975" cy="368300"/>
          </a:xfrm>
          <a:prstGeom prst="rect">
            <a:avLst/>
          </a:prstGeom>
          <a:noFill/>
        </p:spPr>
        <p:txBody>
          <a:bodyPr wrap="square" rtlCol="0">
            <a:noAutofit/>
          </a:bodyPr>
          <a:lstStyle/>
          <a:p>
            <a:pPr algn="ctr" fontAlgn="base">
              <a:buClrTx/>
              <a:buSzTx/>
              <a:buFont typeface="Arial" panose="020B0604020202090204" pitchFamily="34" charset="0"/>
              <a:buNone/>
            </a:pPr>
            <a:r>
              <a:rPr lang="zh-CN" altLang="en-US" sz="2400" b="1" dirty="0">
                <a:solidFill>
                  <a:schemeClr val="accent1"/>
                </a:solidFill>
                <a:latin typeface="微软雅黑" panose="020B0503020204020204" pitchFamily="34" charset="-122"/>
                <a:ea typeface="微软雅黑" panose="020B0503020204020204" pitchFamily="34" charset="-122"/>
                <a:sym typeface="+mn-ea"/>
              </a:rPr>
              <a:t>Background </a:t>
            </a:r>
            <a:endParaRPr lang="zh-CN" altLang="en-US" sz="2400" dirty="0">
              <a:solidFill>
                <a:schemeClr val="tx1">
                  <a:lumMod val="65000"/>
                  <a:lumOff val="35000"/>
                </a:schemeClr>
              </a:solidFill>
              <a:latin typeface="Arial" panose="020B0604020202090204" pitchFamily="34" charset="0"/>
              <a:cs typeface="Arial" panose="020B0604020202090204" pitchFamily="34" charset="0"/>
            </a:endParaRPr>
          </a:p>
          <a:p>
            <a:pPr algn="ct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5314187" y="955664"/>
            <a:ext cx="1563626"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429006" y="1254693"/>
            <a:ext cx="6429375" cy="5226685"/>
            <a:chOff x="1389761" y="2139883"/>
            <a:chExt cx="6429375" cy="5226685"/>
          </a:xfrm>
        </p:grpSpPr>
        <p:sp>
          <p:nvSpPr>
            <p:cNvPr id="10" name="文本框 9"/>
            <p:cNvSpPr txBox="1"/>
            <p:nvPr/>
          </p:nvSpPr>
          <p:spPr>
            <a:xfrm>
              <a:off x="1631696" y="2139883"/>
              <a:ext cx="6187440" cy="628015"/>
            </a:xfrm>
            <a:prstGeom prst="rect">
              <a:avLst/>
            </a:prstGeom>
            <a:noFill/>
          </p:spPr>
          <p:txBody>
            <a:bodyPr wrap="square" rtlCol="0">
              <a:no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2000" b="1" noProof="0" dirty="0">
                  <a:ln>
                    <a:noFill/>
                  </a:ln>
                  <a:solidFill>
                    <a:srgbClr val="0070C0"/>
                  </a:solidFill>
                  <a:effectLst/>
                  <a:uLnTx/>
                  <a:uFillTx/>
                  <a:latin typeface="微软雅黑" panose="020B0503020204020204" pitchFamily="34" charset="-122"/>
                  <a:ea typeface="微软雅黑" panose="020B0503020204020204" pitchFamily="34" charset="-122"/>
                  <a:cs typeface="Arial" panose="020B0604020202090204" pitchFamily="34" charset="0"/>
                  <a:sym typeface="+mn-ea"/>
                </a:rPr>
                <a:t>The Importance of Multimodal Data in Alzheimer's Disease Diagnosis</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panose="020B0604020202090204" pitchFamily="34" charset="0"/>
                <a:sym typeface="+mn-ea"/>
              </a:endParaRPr>
            </a:p>
          </p:txBody>
        </p:sp>
        <p:grpSp>
          <p:nvGrpSpPr>
            <p:cNvPr id="11" name="组合 10"/>
            <p:cNvGrpSpPr/>
            <p:nvPr/>
          </p:nvGrpSpPr>
          <p:grpSpPr>
            <a:xfrm>
              <a:off x="1389761" y="2230565"/>
              <a:ext cx="196101" cy="196101"/>
              <a:chOff x="1389761" y="2111236"/>
              <a:chExt cx="196101" cy="196101"/>
            </a:xfrm>
          </p:grpSpPr>
          <p:sp>
            <p:nvSpPr>
              <p:cNvPr id="13" name="矩形 12"/>
              <p:cNvSpPr/>
              <p:nvPr/>
            </p:nvSpPr>
            <p:spPr>
              <a:xfrm>
                <a:off x="1389761" y="2111236"/>
                <a:ext cx="196101" cy="1961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14" name="Freeform 9"/>
              <p:cNvSpPr/>
              <p:nvPr/>
            </p:nvSpPr>
            <p:spPr bwMode="auto">
              <a:xfrm>
                <a:off x="1413970" y="212931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12" name="文本框 11"/>
            <p:cNvSpPr txBox="1"/>
            <p:nvPr/>
          </p:nvSpPr>
          <p:spPr>
            <a:xfrm>
              <a:off x="1413891" y="2889183"/>
              <a:ext cx="5883275" cy="4477385"/>
            </a:xfrm>
            <a:prstGeom prst="rect">
              <a:avLst/>
            </a:prstGeom>
            <a:noFill/>
          </p:spPr>
          <p:txBody>
            <a:bodyPr wrap="square" rtlCol="0">
              <a:noAutofit/>
            </a:bodyPr>
            <a:lstStyle/>
            <a:p>
              <a:pPr marL="0" marR="0" lvl="0" indent="0" algn="just" defTabSz="914400" rtl="0" eaLnBrk="1" fontAlgn="auto" latinLnBrk="0" hangingPunct="1">
                <a:lnSpc>
                  <a:spcPct val="110000"/>
                </a:lnSpc>
                <a:spcBef>
                  <a:spcPts val="0"/>
                </a:spcBef>
                <a:spcAft>
                  <a:spcPts val="0"/>
                </a:spcAft>
                <a:buClrTx/>
                <a:buSzTx/>
                <a:buFontTx/>
                <a:buNone/>
                <a:defRPr/>
              </a:pPr>
              <a:r>
                <a:rPr lang="zh-CN" altLang="en-US" sz="2400" dirty="0">
                  <a:latin typeface="Times New Roman Regular" panose="02020503050405090304" charset="0"/>
                  <a:cs typeface="Times New Roman Regular" panose="02020503050405090304" charset="0"/>
                  <a:sym typeface="+mn-ea"/>
                </a:rPr>
                <a:t>Due to the limited information in single-modal MRI image data, the use of singular modality data makes it challenging to enhance the accuracy of Alzheimer's Disease classification. In contrast, the combination of multimodal data</a:t>
              </a:r>
              <a:r>
                <a:rPr lang="en-US" altLang="zh-CN" sz="2400" dirty="0">
                  <a:latin typeface="Times New Roman Regular" panose="02020503050405090304" charset="0"/>
                  <a:cs typeface="Times New Roman Regular" panose="02020503050405090304" charset="0"/>
                  <a:sym typeface="+mn-ea"/>
                </a:rPr>
                <a:t> </a:t>
              </a:r>
              <a:r>
                <a:rPr lang="zh-CN" altLang="en-US" sz="2400" dirty="0">
                  <a:latin typeface="Times New Roman Regular" panose="02020503050405090304" charset="0"/>
                  <a:cs typeface="Times New Roman Regular" panose="02020503050405090304" charset="0"/>
                  <a:sym typeface="+mn-ea"/>
                </a:rPr>
                <a:t>achieves complementary information and effectively improves classification accuracy. This approach is also a future trend in the development of auxiliary diagnostics.</a:t>
              </a:r>
            </a:p>
          </p:txBody>
        </p:sp>
      </p:grpSp>
      <p:grpSp>
        <p:nvGrpSpPr>
          <p:cNvPr id="21" name="组合 20"/>
          <p:cNvGrpSpPr/>
          <p:nvPr/>
        </p:nvGrpSpPr>
        <p:grpSpPr>
          <a:xfrm>
            <a:off x="6469054" y="1267773"/>
            <a:ext cx="6078855" cy="4489758"/>
            <a:chOff x="7146599" y="2170108"/>
            <a:chExt cx="6078855" cy="4489758"/>
          </a:xfrm>
        </p:grpSpPr>
        <p:sp>
          <p:nvSpPr>
            <p:cNvPr id="22" name="文本框 21"/>
            <p:cNvSpPr txBox="1"/>
            <p:nvPr/>
          </p:nvSpPr>
          <p:spPr>
            <a:xfrm>
              <a:off x="7342814" y="2170108"/>
              <a:ext cx="5882640" cy="707886"/>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b="1" i="0" u="none" strike="noStrike" cap="none" spc="0" normalizeH="0" baseline="0">
                  <a:ln>
                    <a:noFill/>
                  </a:ln>
                  <a:solidFill>
                    <a:srgbClr val="0070C0"/>
                  </a:solidFill>
                  <a:effectLst/>
                  <a:uLnTx/>
                  <a:uFillTx/>
                  <a:latin typeface="微软雅黑" panose="020B0503020204020204" pitchFamily="34" charset="-122"/>
                  <a:ea typeface="微软雅黑" panose="020B0503020204020204" pitchFamily="34" charset="-122"/>
                  <a:cs typeface="Arial" panose="020B0604020202090204" pitchFamily="34" charset="0"/>
                </a:defRPr>
              </a:lvl1pPr>
            </a:lstStyle>
            <a:p>
              <a:pPr lvl="0">
                <a:defRPr/>
              </a:pPr>
              <a:r>
                <a:rPr lang="zh-CN" altLang="en-US" sz="2000" dirty="0"/>
                <a:t>Significance of </a:t>
              </a:r>
              <a:r>
                <a:rPr lang="en-US" altLang="zh-CN" sz="2000" dirty="0"/>
                <a:t>I</a:t>
              </a:r>
              <a:r>
                <a:rPr lang="zh-CN" altLang="en-US" sz="2000" dirty="0">
                  <a:sym typeface="+mn-ea"/>
                </a:rPr>
                <a:t>nterpretability</a:t>
              </a:r>
              <a:r>
                <a:rPr lang="zh-CN" altLang="en-US" sz="2000" dirty="0"/>
                <a:t> Methods in Deep Learning Networks</a:t>
              </a:r>
            </a:p>
          </p:txBody>
        </p:sp>
        <p:grpSp>
          <p:nvGrpSpPr>
            <p:cNvPr id="23" name="组合 22"/>
            <p:cNvGrpSpPr/>
            <p:nvPr/>
          </p:nvGrpSpPr>
          <p:grpSpPr>
            <a:xfrm>
              <a:off x="7146599" y="2230565"/>
              <a:ext cx="196101" cy="196101"/>
              <a:chOff x="1389761" y="2111236"/>
              <a:chExt cx="196101" cy="196101"/>
            </a:xfrm>
          </p:grpSpPr>
          <p:sp>
            <p:nvSpPr>
              <p:cNvPr id="25" name="矩形 24"/>
              <p:cNvSpPr/>
              <p:nvPr/>
            </p:nvSpPr>
            <p:spPr>
              <a:xfrm>
                <a:off x="1389761" y="2111236"/>
                <a:ext cx="196101" cy="1961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26" name="Freeform 9"/>
              <p:cNvSpPr/>
              <p:nvPr/>
            </p:nvSpPr>
            <p:spPr bwMode="auto">
              <a:xfrm>
                <a:off x="1413970" y="212931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grpSp>
        <p:sp>
          <p:nvSpPr>
            <p:cNvPr id="24" name="文本框 23"/>
            <p:cNvSpPr txBox="1"/>
            <p:nvPr/>
          </p:nvSpPr>
          <p:spPr>
            <a:xfrm>
              <a:off x="7244649" y="2915906"/>
              <a:ext cx="5288915" cy="3743960"/>
            </a:xfrm>
            <a:prstGeom prst="rect">
              <a:avLst/>
            </a:prstGeom>
            <a:noFill/>
          </p:spPr>
          <p:txBody>
            <a:bodyPr wrap="square" rtlCol="0">
              <a:spAutoFit/>
            </a:bodyPr>
            <a:lstStyle/>
            <a:p>
              <a:pPr marL="0" marR="0" lvl="0" algn="just" defTabSz="914400" rtl="0" eaLnBrk="1" fontAlgn="auto" latinLnBrk="0" hangingPunct="1">
                <a:lnSpc>
                  <a:spcPct val="110000"/>
                </a:lnSpc>
                <a:spcBef>
                  <a:spcPts val="0"/>
                </a:spcBef>
                <a:spcAft>
                  <a:spcPts val="0"/>
                </a:spcAft>
                <a:buClrTx/>
                <a:buSzTx/>
                <a:buFontTx/>
                <a:buNone/>
                <a:defRPr/>
              </a:pPr>
              <a:r>
                <a:rPr kumimoji="0" lang="zh-CN" altLang="en-US" sz="2400" b="0" i="0" u="none" strike="noStrike" kern="1200" cap="none" spc="0" normalizeH="0" baseline="0" dirty="0">
                  <a:solidFill>
                    <a:schemeClr val="tx1"/>
                  </a:solidFill>
                  <a:latin typeface="Times New Roman Regular" panose="02020503050405090304" charset="0"/>
                  <a:cs typeface="Times New Roman Regular" panose="02020503050405090304" charset="0"/>
                </a:rPr>
                <a:t>For medical image classification, research on model </a:t>
              </a:r>
              <a:r>
                <a:rPr kumimoji="0" lang="zh-CN" altLang="en-US" sz="2400" b="0" i="0" u="none" strike="noStrike" kern="1200" cap="none" spc="0" normalizeH="0" baseline="0" dirty="0">
                  <a:solidFill>
                    <a:schemeClr val="tx1"/>
                  </a:solidFill>
                  <a:highlight>
                    <a:srgbClr val="FFFF00"/>
                  </a:highlight>
                  <a:latin typeface="Times New Roman Regular" panose="02020503050405090304" charset="0"/>
                  <a:cs typeface="Times New Roman Regular" panose="02020503050405090304" charset="0"/>
                </a:rPr>
                <a:t>interpretability</a:t>
              </a:r>
              <a:r>
                <a:rPr kumimoji="0" lang="zh-CN" altLang="en-US" sz="2400" b="0" i="0" u="none" strike="noStrike" kern="1200" cap="none" spc="0" normalizeH="0" baseline="0" dirty="0">
                  <a:solidFill>
                    <a:schemeClr val="tx1"/>
                  </a:solidFill>
                  <a:latin typeface="Times New Roman Regular" panose="02020503050405090304" charset="0"/>
                  <a:cs typeface="Times New Roman Regular" panose="02020503050405090304" charset="0"/>
                </a:rPr>
                <a:t> can enhance researchers' confidence in the model's judgments. When deep learning models achieve accuracy surpassing human experts, interpretability studies can assist doctors in investigating brain regions associated with Alzheimer's Disease.</a:t>
              </a:r>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1"/>
          <p:cNvSpPr txBox="1"/>
          <p:nvPr/>
        </p:nvSpPr>
        <p:spPr>
          <a:xfrm>
            <a:off x="4462600" y="430904"/>
            <a:ext cx="3254679" cy="830997"/>
          </a:xfrm>
          <a:prstGeom prst="rect">
            <a:avLst/>
          </a:prstGeom>
          <a:noFill/>
        </p:spPr>
        <p:txBody>
          <a:bodyPr wrap="square" rtlCol="0">
            <a:spAutoFit/>
          </a:bodyPr>
          <a:lstStyle/>
          <a:p>
            <a:pPr algn="ctr" fontAlgn="base">
              <a:buClrTx/>
              <a:buSzTx/>
              <a:buFont typeface="Arial" panose="020B0604020202090204" pitchFamily="34" charset="0"/>
              <a:buNone/>
            </a:pPr>
            <a:r>
              <a:rPr lang="en-US" altLang="zh-CN" sz="2400" b="1" dirty="0">
                <a:solidFill>
                  <a:schemeClr val="accent1"/>
                </a:solidFill>
                <a:latin typeface="微软雅黑" panose="020B0503020204020204" pitchFamily="34" charset="-122"/>
                <a:ea typeface="微软雅黑" panose="020B0503020204020204" pitchFamily="34" charset="-122"/>
                <a:sym typeface="+mn-ea"/>
              </a:rPr>
              <a:t>Dataset</a:t>
            </a:r>
            <a:endParaRPr lang="zh-CN" altLang="en-US" sz="2400" dirty="0">
              <a:solidFill>
                <a:schemeClr val="tx1">
                  <a:lumMod val="65000"/>
                  <a:lumOff val="35000"/>
                </a:schemeClr>
              </a:solidFill>
              <a:latin typeface="Arial" panose="020B0604020202090204" pitchFamily="34" charset="0"/>
              <a:cs typeface="Arial" panose="020B0604020202090204" pitchFamily="34" charset="0"/>
            </a:endParaRPr>
          </a:p>
          <a:p>
            <a:pPr algn="ctr"/>
            <a:endParaRPr lang="zh-CN" altLang="en-US" sz="2400" b="1" dirty="0">
              <a:solidFill>
                <a:srgbClr val="0070C0"/>
              </a:solidFill>
              <a:latin typeface="微软雅黑" panose="020B0503020204020204" pitchFamily="34" charset="-122"/>
              <a:ea typeface="微软雅黑" panose="020B0503020204020204" pitchFamily="34" charset="-122"/>
              <a:sym typeface="+mn-ea"/>
            </a:endParaRPr>
          </a:p>
        </p:txBody>
      </p:sp>
      <p:cxnSp>
        <p:nvCxnSpPr>
          <p:cNvPr id="4" name="直接连接符 3"/>
          <p:cNvCxnSpPr/>
          <p:nvPr/>
        </p:nvCxnSpPr>
        <p:spPr>
          <a:xfrm>
            <a:off x="5314187" y="955664"/>
            <a:ext cx="156362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609828" y="1336270"/>
            <a:ext cx="9697954" cy="2862322"/>
          </a:xfrm>
          <a:prstGeom prst="rect">
            <a:avLst/>
          </a:prstGeom>
          <a:noFill/>
        </p:spPr>
        <p:txBody>
          <a:bodyPr wrap="square" rtlCol="0">
            <a:spAutoFit/>
          </a:bodyPr>
          <a:lstStyle/>
          <a:p>
            <a:r>
              <a:rPr lang="en" altLang="zh-CN" sz="2000" dirty="0"/>
              <a:t>The datasets ADNI1, ADNIGO, ADNI2, and ADNI3 will be </a:t>
            </a:r>
            <a:r>
              <a:rPr lang="en-US" altLang="zh-CN" sz="2000" dirty="0"/>
              <a:t>used</a:t>
            </a:r>
            <a:r>
              <a:rPr lang="en" altLang="zh-CN" sz="2000" dirty="0"/>
              <a:t> for training and testing</a:t>
            </a:r>
          </a:p>
          <a:p>
            <a:endParaRPr lang="en" altLang="zh-CN" sz="2000" dirty="0"/>
          </a:p>
          <a:p>
            <a:r>
              <a:rPr lang="en" altLang="zh-CN" sz="2000" dirty="0"/>
              <a:t>The MCSA dataset will be used for validation. </a:t>
            </a:r>
          </a:p>
          <a:p>
            <a:endParaRPr lang="en" altLang="zh-CN" sz="2000" dirty="0"/>
          </a:p>
          <a:p>
            <a:endParaRPr lang="en" altLang="zh-CN" sz="2000" dirty="0"/>
          </a:p>
          <a:p>
            <a:r>
              <a:rPr lang="en" altLang="zh-CN" sz="2000" dirty="0"/>
              <a:t>The data includes ADNI</a:t>
            </a:r>
            <a:r>
              <a:rPr lang="zh-CN" altLang="en-US" sz="2000" dirty="0"/>
              <a:t> </a:t>
            </a:r>
            <a:r>
              <a:rPr lang="en" altLang="zh-CN" sz="2000" dirty="0"/>
              <a:t>t1</a:t>
            </a:r>
            <a:r>
              <a:rPr lang="zh-CN" altLang="en-US" sz="2000" dirty="0"/>
              <a:t> </a:t>
            </a:r>
            <a:r>
              <a:rPr lang="en" altLang="zh-CN" sz="2000" dirty="0"/>
              <a:t>MRI images, MMSE scores, APOE4 gene information, and age. These data points are significant in staging Alzheimer's Disease (AD).</a:t>
            </a:r>
          </a:p>
        </p:txBody>
      </p:sp>
    </p:spTree>
    <p:extLst>
      <p:ext uri="{BB962C8B-B14F-4D97-AF65-F5344CB8AC3E}">
        <p14:creationId xmlns:p14="http://schemas.microsoft.com/office/powerpoint/2010/main" val="3916322909"/>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1"/>
          <p:cNvSpPr txBox="1"/>
          <p:nvPr/>
        </p:nvSpPr>
        <p:spPr>
          <a:xfrm>
            <a:off x="4462600" y="430904"/>
            <a:ext cx="3254679" cy="830997"/>
          </a:xfrm>
          <a:prstGeom prst="rect">
            <a:avLst/>
          </a:prstGeom>
          <a:noFill/>
        </p:spPr>
        <p:txBody>
          <a:bodyPr wrap="square" rtlCol="0">
            <a:spAutoFit/>
          </a:bodyPr>
          <a:lstStyle/>
          <a:p>
            <a:pPr algn="ctr" fontAlgn="base">
              <a:buClrTx/>
              <a:buSzTx/>
              <a:buFont typeface="Arial" panose="020B0604020202090204" pitchFamily="34" charset="0"/>
              <a:buNone/>
            </a:pPr>
            <a:r>
              <a:rPr lang="en-US" altLang="zh-CN" sz="2400" b="1" dirty="0">
                <a:solidFill>
                  <a:schemeClr val="accent1"/>
                </a:solidFill>
                <a:latin typeface="微软雅黑" panose="020B0503020204020204" pitchFamily="34" charset="-122"/>
                <a:ea typeface="微软雅黑" panose="020B0503020204020204" pitchFamily="34" charset="-122"/>
                <a:sym typeface="+mn-ea"/>
              </a:rPr>
              <a:t>Dataset</a:t>
            </a:r>
            <a:endParaRPr lang="zh-CN" altLang="en-US" sz="2400" dirty="0">
              <a:solidFill>
                <a:schemeClr val="tx1">
                  <a:lumMod val="65000"/>
                  <a:lumOff val="35000"/>
                </a:schemeClr>
              </a:solidFill>
              <a:latin typeface="Arial" panose="020B0604020202090204" pitchFamily="34" charset="0"/>
              <a:cs typeface="Arial" panose="020B0604020202090204" pitchFamily="34" charset="0"/>
            </a:endParaRPr>
          </a:p>
          <a:p>
            <a:pPr algn="ctr"/>
            <a:endParaRPr lang="zh-CN" altLang="en-US" sz="2400" b="1" dirty="0">
              <a:solidFill>
                <a:srgbClr val="0070C0"/>
              </a:solidFill>
              <a:latin typeface="微软雅黑" panose="020B0503020204020204" pitchFamily="34" charset="-122"/>
              <a:ea typeface="微软雅黑" panose="020B0503020204020204" pitchFamily="34" charset="-122"/>
              <a:sym typeface="+mn-ea"/>
            </a:endParaRPr>
          </a:p>
        </p:txBody>
      </p:sp>
      <p:cxnSp>
        <p:nvCxnSpPr>
          <p:cNvPr id="4" name="直接连接符 3"/>
          <p:cNvCxnSpPr/>
          <p:nvPr/>
        </p:nvCxnSpPr>
        <p:spPr>
          <a:xfrm>
            <a:off x="5314187" y="955664"/>
            <a:ext cx="156362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609828" y="927957"/>
            <a:ext cx="9697954" cy="1665841"/>
          </a:xfrm>
          <a:prstGeom prst="rect">
            <a:avLst/>
          </a:prstGeom>
          <a:noFill/>
        </p:spPr>
        <p:txBody>
          <a:bodyPr wrap="square" rtlCol="0">
            <a:spAutoFit/>
          </a:bodyPr>
          <a:lstStyle/>
          <a:p>
            <a:pPr algn="just">
              <a:lnSpc>
                <a:spcPct val="110000"/>
              </a:lnSpc>
            </a:pPr>
            <a:r>
              <a:rPr lang="en-US" altLang="zh-CN" sz="2400" dirty="0">
                <a:sym typeface="+mn-ea"/>
              </a:rPr>
              <a:t>Pre-processing</a:t>
            </a:r>
          </a:p>
          <a:p>
            <a:pPr algn="just">
              <a:lnSpc>
                <a:spcPct val="110000"/>
              </a:lnSpc>
            </a:pPr>
            <a:r>
              <a:rPr lang="en" altLang="zh-CN" sz="1400" dirty="0"/>
              <a:t>After downloading the T1 MRI images from the ADNI database, the images are register to the ADNI template space using ANTs for both linear and non-linear registration</a:t>
            </a:r>
            <a:endParaRPr lang="en-US" altLang="zh-CN" sz="1400" dirty="0">
              <a:latin typeface="华文细黑" panose="02010600040101010101" pitchFamily="2" charset="-122"/>
              <a:ea typeface="华文细黑" panose="02010600040101010101" pitchFamily="2" charset="-122"/>
              <a:cs typeface="Arial" panose="020B0604020202090204" pitchFamily="34" charset="0"/>
              <a:sym typeface="+mn-ea"/>
            </a:endParaRPr>
          </a:p>
          <a:p>
            <a:pPr algn="just">
              <a:lnSpc>
                <a:spcPct val="110000"/>
              </a:lnSpc>
            </a:pPr>
            <a:endParaRPr lang="en-US" altLang="zh-CN" sz="1400" dirty="0">
              <a:latin typeface="华文细黑" panose="02010600040101010101" pitchFamily="2" charset="-122"/>
              <a:ea typeface="华文细黑" panose="02010600040101010101" pitchFamily="2" charset="-122"/>
              <a:cs typeface="Arial" panose="020B0604020202090204" pitchFamily="34" charset="0"/>
              <a:sym typeface="+mn-ea"/>
            </a:endParaRPr>
          </a:p>
          <a:p>
            <a:pPr algn="just">
              <a:lnSpc>
                <a:spcPct val="110000"/>
              </a:lnSpc>
            </a:pPr>
            <a:endParaRPr lang="en-US" altLang="zh-CN" sz="1400" dirty="0">
              <a:latin typeface="华文细黑" panose="02010600040101010101" pitchFamily="2" charset="-122"/>
              <a:ea typeface="华文细黑" panose="02010600040101010101" pitchFamily="2" charset="-122"/>
              <a:cs typeface="Arial" panose="020B0604020202090204" pitchFamily="34" charset="0"/>
              <a:sym typeface="+mn-ea"/>
            </a:endParaRPr>
          </a:p>
          <a:p>
            <a:pPr algn="just">
              <a:lnSpc>
                <a:spcPct val="110000"/>
              </a:lnSpc>
            </a:pPr>
            <a:endParaRPr lang="en-US" altLang="zh-CN" sz="1400" dirty="0">
              <a:latin typeface="华文细黑" panose="02010600040101010101" pitchFamily="2" charset="-122"/>
              <a:ea typeface="华文细黑" panose="02010600040101010101" pitchFamily="2" charset="-122"/>
              <a:cs typeface="Arial" panose="020B0604020202090204" pitchFamily="34" charset="0"/>
              <a:sym typeface="+mn-ea"/>
            </a:endParaRPr>
          </a:p>
        </p:txBody>
      </p:sp>
      <p:pic>
        <p:nvPicPr>
          <p:cNvPr id="5" name="图片 4" descr="图片包含 游戏机, 站, 女人, 一群&#10;&#10;描述已自动生成">
            <a:extLst>
              <a:ext uri="{FF2B5EF4-FFF2-40B4-BE49-F238E27FC236}">
                <a16:creationId xmlns:a16="http://schemas.microsoft.com/office/drawing/2014/main" id="{4D073988-81C8-75C7-32FA-8930797AE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466" y="1904506"/>
            <a:ext cx="3577904" cy="4280579"/>
          </a:xfrm>
          <a:prstGeom prst="rect">
            <a:avLst/>
          </a:prstGeom>
        </p:spPr>
      </p:pic>
      <p:pic>
        <p:nvPicPr>
          <p:cNvPr id="7" name="图片 6" descr="许多照片放在一起&#10;&#10;中度可信度描述已自动生成">
            <a:extLst>
              <a:ext uri="{FF2B5EF4-FFF2-40B4-BE49-F238E27FC236}">
                <a16:creationId xmlns:a16="http://schemas.microsoft.com/office/drawing/2014/main" id="{7FD8E762-CCCB-EDBE-46CE-D415939A53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4187" y="1904506"/>
            <a:ext cx="3793214" cy="4280579"/>
          </a:xfrm>
          <a:prstGeom prst="rect">
            <a:avLst/>
          </a:prstGeom>
        </p:spPr>
      </p:pic>
      <p:sp>
        <p:nvSpPr>
          <p:cNvPr id="8" name="文本框 7">
            <a:extLst>
              <a:ext uri="{FF2B5EF4-FFF2-40B4-BE49-F238E27FC236}">
                <a16:creationId xmlns:a16="http://schemas.microsoft.com/office/drawing/2014/main" id="{8F9FED76-8508-DFAD-5C84-BE4D9DDDBBE1}"/>
              </a:ext>
            </a:extLst>
          </p:cNvPr>
          <p:cNvSpPr txBox="1"/>
          <p:nvPr/>
        </p:nvSpPr>
        <p:spPr>
          <a:xfrm>
            <a:off x="1603169" y="6377049"/>
            <a:ext cx="1887055" cy="276999"/>
          </a:xfrm>
          <a:prstGeom prst="rect">
            <a:avLst/>
          </a:prstGeom>
          <a:noFill/>
        </p:spPr>
        <p:txBody>
          <a:bodyPr wrap="none" rtlCol="0">
            <a:spAutoFit/>
          </a:bodyPr>
          <a:lstStyle/>
          <a:p>
            <a:r>
              <a:rPr kumimoji="1"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ADNI Raw MRI T1 Data</a:t>
            </a:r>
            <a:endPar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0C4C74BE-B538-2279-8F7B-B262346B7224}"/>
              </a:ext>
            </a:extLst>
          </p:cNvPr>
          <p:cNvSpPr txBox="1"/>
          <p:nvPr/>
        </p:nvSpPr>
        <p:spPr>
          <a:xfrm>
            <a:off x="6089939" y="6377048"/>
            <a:ext cx="2793137" cy="276999"/>
          </a:xfrm>
          <a:prstGeom prst="rect">
            <a:avLst/>
          </a:prstGeom>
          <a:noFill/>
        </p:spPr>
        <p:txBody>
          <a:bodyPr wrap="none" rtlCol="0">
            <a:spAutoFit/>
          </a:bodyPr>
          <a:lstStyle/>
          <a:p>
            <a:r>
              <a:rPr lang="en" altLang="zh-CN" sz="1200" dirty="0"/>
              <a:t>Images to the ADNI template space</a:t>
            </a:r>
            <a:endPar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021564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1"/>
          <p:cNvSpPr txBox="1"/>
          <p:nvPr/>
        </p:nvSpPr>
        <p:spPr>
          <a:xfrm>
            <a:off x="4462600" y="430904"/>
            <a:ext cx="3254679" cy="830997"/>
          </a:xfrm>
          <a:prstGeom prst="rect">
            <a:avLst/>
          </a:prstGeom>
          <a:noFill/>
        </p:spPr>
        <p:txBody>
          <a:bodyPr wrap="square" rtlCol="0">
            <a:spAutoFit/>
          </a:bodyPr>
          <a:lstStyle/>
          <a:p>
            <a:pPr algn="ctr" fontAlgn="base">
              <a:buClrTx/>
              <a:buSzTx/>
              <a:buFont typeface="Arial" panose="020B0604020202090204" pitchFamily="34" charset="0"/>
              <a:buNone/>
            </a:pPr>
            <a:r>
              <a:rPr lang="en-US" altLang="zh-CN" sz="2400" b="1" dirty="0">
                <a:solidFill>
                  <a:schemeClr val="accent1"/>
                </a:solidFill>
                <a:latin typeface="微软雅黑" panose="020B0503020204020204" pitchFamily="34" charset="-122"/>
                <a:ea typeface="微软雅黑" panose="020B0503020204020204" pitchFamily="34" charset="-122"/>
                <a:sym typeface="+mn-ea"/>
              </a:rPr>
              <a:t>Dataset</a:t>
            </a:r>
            <a:endParaRPr lang="zh-CN" altLang="en-US" sz="2400" dirty="0">
              <a:solidFill>
                <a:schemeClr val="tx1">
                  <a:lumMod val="65000"/>
                  <a:lumOff val="35000"/>
                </a:schemeClr>
              </a:solidFill>
              <a:latin typeface="Arial" panose="020B0604020202090204" pitchFamily="34" charset="0"/>
              <a:cs typeface="Arial" panose="020B0604020202090204" pitchFamily="34" charset="0"/>
            </a:endParaRPr>
          </a:p>
          <a:p>
            <a:pPr algn="ctr"/>
            <a:endParaRPr lang="zh-CN" altLang="en-US" sz="2400" b="1" dirty="0">
              <a:solidFill>
                <a:srgbClr val="0070C0"/>
              </a:solidFill>
              <a:latin typeface="微软雅黑" panose="020B0503020204020204" pitchFamily="34" charset="-122"/>
              <a:ea typeface="微软雅黑" panose="020B0503020204020204" pitchFamily="34" charset="-122"/>
              <a:sym typeface="+mn-ea"/>
            </a:endParaRPr>
          </a:p>
        </p:txBody>
      </p:sp>
      <p:cxnSp>
        <p:nvCxnSpPr>
          <p:cNvPr id="4" name="直接连接符 3"/>
          <p:cNvCxnSpPr/>
          <p:nvPr/>
        </p:nvCxnSpPr>
        <p:spPr>
          <a:xfrm>
            <a:off x="5314187" y="955664"/>
            <a:ext cx="156362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609828" y="927957"/>
            <a:ext cx="9697954" cy="4226542"/>
          </a:xfrm>
          <a:prstGeom prst="rect">
            <a:avLst/>
          </a:prstGeom>
          <a:noFill/>
        </p:spPr>
        <p:txBody>
          <a:bodyPr wrap="square" rtlCol="0">
            <a:spAutoFit/>
          </a:bodyPr>
          <a:lstStyle/>
          <a:p>
            <a:pPr algn="just">
              <a:lnSpc>
                <a:spcPct val="110000"/>
              </a:lnSpc>
            </a:pPr>
            <a:r>
              <a:rPr lang="en-US" altLang="zh-CN" sz="2400" dirty="0">
                <a:sym typeface="+mn-ea"/>
              </a:rPr>
              <a:t>Pre-processing</a:t>
            </a:r>
          </a:p>
          <a:p>
            <a:pPr algn="just">
              <a:lnSpc>
                <a:spcPct val="110000"/>
              </a:lnSpc>
            </a:pPr>
            <a:endParaRPr lang="en-US" altLang="zh-CN" sz="2400" dirty="0">
              <a:sym typeface="+mn-ea"/>
            </a:endParaRPr>
          </a:p>
          <a:p>
            <a:pPr algn="just">
              <a:lnSpc>
                <a:spcPct val="110000"/>
              </a:lnSpc>
            </a:pPr>
            <a:r>
              <a:rPr lang="en-US" altLang="zh-CN" dirty="0">
                <a:sym typeface="+mn-ea"/>
              </a:rPr>
              <a:t>Next</a:t>
            </a:r>
            <a:r>
              <a:rPr lang="zh-CN" altLang="en-US" dirty="0">
                <a:sym typeface="+mn-ea"/>
              </a:rPr>
              <a:t> </a:t>
            </a:r>
            <a:r>
              <a:rPr lang="en-US" altLang="zh-CN" dirty="0">
                <a:sym typeface="+mn-ea"/>
              </a:rPr>
              <a:t>Steps</a:t>
            </a:r>
            <a:r>
              <a:rPr lang="zh-CN" altLang="en-US" dirty="0">
                <a:sym typeface="+mn-ea"/>
              </a:rPr>
              <a:t>：</a:t>
            </a:r>
            <a:endParaRPr lang="en-US" altLang="zh-CN" dirty="0">
              <a:sym typeface="+mn-ea"/>
            </a:endParaRPr>
          </a:p>
          <a:p>
            <a:pPr algn="just">
              <a:lnSpc>
                <a:spcPct val="110000"/>
              </a:lnSpc>
            </a:pPr>
            <a:endParaRPr lang="en-US" altLang="zh-CN" dirty="0">
              <a:sym typeface="+mn-ea"/>
            </a:endParaRPr>
          </a:p>
          <a:p>
            <a:r>
              <a:rPr lang="en" altLang="zh-CN" b="1" dirty="0"/>
              <a:t>Skull Stripping</a:t>
            </a:r>
            <a:r>
              <a:rPr lang="en" altLang="zh-CN" dirty="0"/>
              <a:t>:</a:t>
            </a:r>
          </a:p>
          <a:p>
            <a:r>
              <a:rPr lang="en" altLang="zh-CN" dirty="0"/>
              <a:t>Load the registered T1 images into SPM.</a:t>
            </a:r>
          </a:p>
          <a:p>
            <a:r>
              <a:rPr lang="en" altLang="zh-CN" dirty="0"/>
              <a:t>Use the SPM skull stripping tool to remove non-brain tissues from the images. This step enhances the accuracy of subsequent tissue segmentation.</a:t>
            </a:r>
          </a:p>
          <a:p>
            <a:endParaRPr lang="en" altLang="zh-CN" dirty="0"/>
          </a:p>
          <a:p>
            <a:r>
              <a:rPr lang="en" altLang="zh-CN" b="1" dirty="0"/>
              <a:t>Tissue Segmentation</a:t>
            </a:r>
            <a:r>
              <a:rPr lang="en" altLang="zh-CN" dirty="0"/>
              <a:t>:</a:t>
            </a:r>
          </a:p>
          <a:p>
            <a:r>
              <a:rPr lang="en" altLang="zh-CN" dirty="0"/>
              <a:t>Load the skull-stripped images into SPM.</a:t>
            </a:r>
          </a:p>
          <a:p>
            <a:r>
              <a:rPr lang="en" altLang="zh-CN" dirty="0"/>
              <a:t>Use the SPM tissue segmentation tool to segment the images into gray matter (GM), white matter (WM), and cerebrospinal fluid (CSF).</a:t>
            </a:r>
          </a:p>
          <a:p>
            <a:pPr algn="just">
              <a:lnSpc>
                <a:spcPct val="110000"/>
              </a:lnSpc>
            </a:pPr>
            <a:endParaRPr lang="en-US" altLang="zh-CN" sz="1400" dirty="0">
              <a:latin typeface="华文细黑" panose="02010600040101010101" pitchFamily="2" charset="-122"/>
              <a:ea typeface="华文细黑" panose="02010600040101010101" pitchFamily="2" charset="-122"/>
              <a:cs typeface="Arial" panose="020B0604020202090204" pitchFamily="34" charset="0"/>
              <a:sym typeface="+mn-ea"/>
            </a:endParaRPr>
          </a:p>
        </p:txBody>
      </p:sp>
    </p:spTree>
    <p:extLst>
      <p:ext uri="{BB962C8B-B14F-4D97-AF65-F5344CB8AC3E}">
        <p14:creationId xmlns:p14="http://schemas.microsoft.com/office/powerpoint/2010/main" val="339095397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1"/>
          <p:cNvSpPr txBox="1"/>
          <p:nvPr/>
        </p:nvSpPr>
        <p:spPr>
          <a:xfrm>
            <a:off x="4426249" y="512545"/>
            <a:ext cx="3254679" cy="830997"/>
          </a:xfrm>
          <a:prstGeom prst="rect">
            <a:avLst/>
          </a:prstGeom>
          <a:noFill/>
        </p:spPr>
        <p:txBody>
          <a:bodyPr wrap="square" rtlCol="0">
            <a:spAutoFit/>
          </a:bodyPr>
          <a:lstStyle/>
          <a:p>
            <a:pPr algn="ctr" fontAlgn="base">
              <a:buClrTx/>
              <a:buSzTx/>
              <a:buFont typeface="Arial" panose="020B0604020202090204" pitchFamily="34" charset="0"/>
              <a:buNone/>
            </a:pPr>
            <a:r>
              <a:rPr lang="en-US" altLang="zh-CN" sz="2400" b="1" dirty="0">
                <a:solidFill>
                  <a:schemeClr val="accent1"/>
                </a:solidFill>
                <a:latin typeface="微软雅黑" panose="020B0503020204020204" pitchFamily="34" charset="-122"/>
                <a:ea typeface="微软雅黑" panose="020B0503020204020204" pitchFamily="34" charset="-122"/>
                <a:sym typeface="+mn-ea"/>
              </a:rPr>
              <a:t>Dataset</a:t>
            </a:r>
            <a:endParaRPr lang="zh-CN" altLang="en-US" sz="2400" dirty="0">
              <a:solidFill>
                <a:schemeClr val="tx1">
                  <a:lumMod val="65000"/>
                  <a:lumOff val="35000"/>
                </a:schemeClr>
              </a:solidFill>
              <a:latin typeface="Arial" panose="020B0604020202090204" pitchFamily="34" charset="0"/>
              <a:cs typeface="Arial" panose="020B0604020202090204" pitchFamily="34" charset="0"/>
            </a:endParaRPr>
          </a:p>
          <a:p>
            <a:pPr algn="ctr"/>
            <a:endParaRPr lang="zh-CN" altLang="en-US" sz="2400" b="1" dirty="0">
              <a:solidFill>
                <a:srgbClr val="0070C0"/>
              </a:solidFill>
              <a:latin typeface="微软雅黑" panose="020B0503020204020204" pitchFamily="34" charset="-122"/>
              <a:ea typeface="微软雅黑" panose="020B0503020204020204" pitchFamily="34" charset="-122"/>
              <a:sym typeface="+mn-ea"/>
            </a:endParaRPr>
          </a:p>
        </p:txBody>
      </p:sp>
      <p:cxnSp>
        <p:nvCxnSpPr>
          <p:cNvPr id="4" name="直接连接符 3"/>
          <p:cNvCxnSpPr/>
          <p:nvPr/>
        </p:nvCxnSpPr>
        <p:spPr>
          <a:xfrm>
            <a:off x="5314187" y="1069961"/>
            <a:ext cx="156362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 name="图片 6" descr="图表, 条形图&#10;&#10;描述已自动生成">
            <a:extLst>
              <a:ext uri="{FF2B5EF4-FFF2-40B4-BE49-F238E27FC236}">
                <a16:creationId xmlns:a16="http://schemas.microsoft.com/office/drawing/2014/main" id="{21DF5762-D37F-93B1-AD27-7457D62EF979}"/>
              </a:ext>
            </a:extLst>
          </p:cNvPr>
          <p:cNvPicPr>
            <a:picLocks noChangeAspect="1"/>
          </p:cNvPicPr>
          <p:nvPr/>
        </p:nvPicPr>
        <p:blipFill rotWithShape="1">
          <a:blip r:embed="rId3">
            <a:extLst>
              <a:ext uri="{28A0092B-C50C-407E-A947-70E740481C1C}">
                <a14:useLocalDpi xmlns:a14="http://schemas.microsoft.com/office/drawing/2010/main" val="0"/>
              </a:ext>
            </a:extLst>
          </a:blip>
          <a:srcRect l="4686" t="6479" r="8180" b="2986"/>
          <a:stretch/>
        </p:blipFill>
        <p:spPr>
          <a:xfrm>
            <a:off x="8053867" y="2979777"/>
            <a:ext cx="4138133" cy="2866458"/>
          </a:xfrm>
          <a:prstGeom prst="rect">
            <a:avLst/>
          </a:prstGeom>
        </p:spPr>
      </p:pic>
      <p:pic>
        <p:nvPicPr>
          <p:cNvPr id="9" name="图片 8" descr="图表, 箱线图&#10;&#10;描述已自动生成">
            <a:extLst>
              <a:ext uri="{FF2B5EF4-FFF2-40B4-BE49-F238E27FC236}">
                <a16:creationId xmlns:a16="http://schemas.microsoft.com/office/drawing/2014/main" id="{57FFDED9-5624-1DA1-5CD8-D626E3C47302}"/>
              </a:ext>
            </a:extLst>
          </p:cNvPr>
          <p:cNvPicPr>
            <a:picLocks noChangeAspect="1"/>
          </p:cNvPicPr>
          <p:nvPr/>
        </p:nvPicPr>
        <p:blipFill rotWithShape="1">
          <a:blip r:embed="rId4">
            <a:extLst>
              <a:ext uri="{28A0092B-C50C-407E-A947-70E740481C1C}">
                <a14:useLocalDpi xmlns:a14="http://schemas.microsoft.com/office/drawing/2010/main" val="0"/>
              </a:ext>
            </a:extLst>
          </a:blip>
          <a:srcRect l="8295" t="6454" r="8547" b="2953"/>
          <a:stretch/>
        </p:blipFill>
        <p:spPr>
          <a:xfrm>
            <a:off x="83127" y="3094949"/>
            <a:ext cx="3788230" cy="2751286"/>
          </a:xfrm>
          <a:prstGeom prst="rect">
            <a:avLst/>
          </a:prstGeom>
        </p:spPr>
      </p:pic>
      <p:pic>
        <p:nvPicPr>
          <p:cNvPr id="5" name="图片 4" descr="图表, 箱线图&#10;&#10;描述已自动生成">
            <a:extLst>
              <a:ext uri="{FF2B5EF4-FFF2-40B4-BE49-F238E27FC236}">
                <a16:creationId xmlns:a16="http://schemas.microsoft.com/office/drawing/2014/main" id="{1BED99B9-0BCE-82B4-AE39-F6FDF0092492}"/>
              </a:ext>
            </a:extLst>
          </p:cNvPr>
          <p:cNvPicPr>
            <a:picLocks noChangeAspect="1"/>
          </p:cNvPicPr>
          <p:nvPr/>
        </p:nvPicPr>
        <p:blipFill rotWithShape="1">
          <a:blip r:embed="rId5">
            <a:extLst>
              <a:ext uri="{28A0092B-C50C-407E-A947-70E740481C1C}">
                <a14:useLocalDpi xmlns:a14="http://schemas.microsoft.com/office/drawing/2010/main" val="0"/>
              </a:ext>
            </a:extLst>
          </a:blip>
          <a:srcRect l="6778" t="7977" r="7973"/>
          <a:stretch/>
        </p:blipFill>
        <p:spPr>
          <a:xfrm>
            <a:off x="3717651" y="3094949"/>
            <a:ext cx="4422904" cy="2866458"/>
          </a:xfrm>
          <a:prstGeom prst="rect">
            <a:avLst/>
          </a:prstGeom>
        </p:spPr>
      </p:pic>
      <p:sp>
        <p:nvSpPr>
          <p:cNvPr id="11" name="文本框 10">
            <a:extLst>
              <a:ext uri="{FF2B5EF4-FFF2-40B4-BE49-F238E27FC236}">
                <a16:creationId xmlns:a16="http://schemas.microsoft.com/office/drawing/2014/main" id="{4A101CD5-D9D1-93DC-0016-21ECD676A896}"/>
              </a:ext>
            </a:extLst>
          </p:cNvPr>
          <p:cNvSpPr txBox="1"/>
          <p:nvPr/>
        </p:nvSpPr>
        <p:spPr>
          <a:xfrm>
            <a:off x="3871357" y="5846235"/>
            <a:ext cx="4364465" cy="276999"/>
          </a:xfrm>
          <a:prstGeom prst="rect">
            <a:avLst/>
          </a:prstGeom>
          <a:noFill/>
        </p:spPr>
        <p:txBody>
          <a:bodyPr wrap="none" rtlCol="0">
            <a:spAutoFit/>
          </a:bodyPr>
          <a:lstStyle/>
          <a:p>
            <a:r>
              <a:rPr lang="en" altLang="zh-CN" sz="1200" dirty="0"/>
              <a:t>Figure </a:t>
            </a:r>
            <a:r>
              <a:rPr lang="en-US" altLang="zh-CN" sz="1200" dirty="0"/>
              <a:t>2</a:t>
            </a:r>
            <a:r>
              <a:rPr lang="en" altLang="zh-CN" sz="1200" dirty="0"/>
              <a:t>: Boxplot of MMSE Scores by Diagnosis Category</a:t>
            </a:r>
            <a:endPar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7E5D4343-DCEF-8E4B-C613-25FD92A1E145}"/>
              </a:ext>
            </a:extLst>
          </p:cNvPr>
          <p:cNvSpPr txBox="1"/>
          <p:nvPr/>
        </p:nvSpPr>
        <p:spPr>
          <a:xfrm>
            <a:off x="8207573" y="5849859"/>
            <a:ext cx="3730124" cy="461665"/>
          </a:xfrm>
          <a:prstGeom prst="rect">
            <a:avLst/>
          </a:prstGeom>
          <a:noFill/>
        </p:spPr>
        <p:txBody>
          <a:bodyPr wrap="none" rtlCol="0">
            <a:spAutoFit/>
          </a:bodyPr>
          <a:lstStyle/>
          <a:p>
            <a:pPr algn="ctr"/>
            <a:r>
              <a:rPr lang="en" altLang="zh-CN" sz="1200" dirty="0"/>
              <a:t>Figure </a:t>
            </a:r>
            <a:r>
              <a:rPr lang="en-US" altLang="zh-CN" sz="1200" dirty="0"/>
              <a:t>3</a:t>
            </a:r>
            <a:r>
              <a:rPr lang="en" altLang="zh-CN" sz="1200" dirty="0"/>
              <a:t>: </a:t>
            </a:r>
            <a:r>
              <a:rPr lang="en" altLang="zh-CN" sz="1200" dirty="0" err="1"/>
              <a:t>Barplot</a:t>
            </a:r>
            <a:r>
              <a:rPr lang="en" altLang="zh-CN" sz="1200" dirty="0"/>
              <a:t> of APOE4 Counts by Diagnosis </a:t>
            </a:r>
          </a:p>
          <a:p>
            <a:pPr algn="ctr"/>
            <a:r>
              <a:rPr lang="en" altLang="zh-CN" sz="1200" dirty="0"/>
              <a:t>Category</a:t>
            </a:r>
            <a:endPar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E0E2D193-FF72-C423-E125-11E90BB67674}"/>
              </a:ext>
            </a:extLst>
          </p:cNvPr>
          <p:cNvSpPr txBox="1"/>
          <p:nvPr/>
        </p:nvSpPr>
        <p:spPr>
          <a:xfrm>
            <a:off x="243543" y="5846235"/>
            <a:ext cx="3661323" cy="276999"/>
          </a:xfrm>
          <a:prstGeom prst="rect">
            <a:avLst/>
          </a:prstGeom>
          <a:noFill/>
        </p:spPr>
        <p:txBody>
          <a:bodyPr wrap="none" rtlCol="0">
            <a:spAutoFit/>
          </a:bodyPr>
          <a:lstStyle/>
          <a:p>
            <a:r>
              <a:rPr lang="en" altLang="zh-CN" sz="1200" dirty="0"/>
              <a:t>Figure </a:t>
            </a:r>
            <a:r>
              <a:rPr lang="en-US" altLang="zh-CN" sz="1200" dirty="0"/>
              <a:t>1</a:t>
            </a:r>
            <a:r>
              <a:rPr lang="en" altLang="zh-CN" sz="1200" dirty="0"/>
              <a:t>: Boxplot of Age by Diagnosis Category</a:t>
            </a:r>
            <a:endParaRPr kumimoji="1"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E68969F1-0E12-F9B6-56AD-D9B56DB5FD38}"/>
              </a:ext>
            </a:extLst>
          </p:cNvPr>
          <p:cNvSpPr txBox="1"/>
          <p:nvPr/>
        </p:nvSpPr>
        <p:spPr>
          <a:xfrm>
            <a:off x="243543" y="1116007"/>
            <a:ext cx="11284428" cy="1477328"/>
          </a:xfrm>
          <a:prstGeom prst="rect">
            <a:avLst/>
          </a:prstGeom>
          <a:noFill/>
        </p:spPr>
        <p:txBody>
          <a:bodyPr wrap="square">
            <a:spAutoFit/>
          </a:bodyPr>
          <a:lstStyle/>
          <a:p>
            <a:r>
              <a:rPr lang="en" altLang="zh-CN" b="1" dirty="0"/>
              <a:t>Description for Deep Learning Input Features</a:t>
            </a:r>
          </a:p>
          <a:p>
            <a:r>
              <a:rPr lang="en" altLang="zh-CN" dirty="0"/>
              <a:t>The Mini-Mental State Examination (MMSE) scores, APOE4 gene information, and age are crucial factors that significantly relate to the staging of Alzheimer's Disease (AD). </a:t>
            </a:r>
          </a:p>
          <a:p>
            <a:r>
              <a:rPr lang="en" altLang="zh-CN" dirty="0"/>
              <a:t>This</a:t>
            </a:r>
            <a:r>
              <a:rPr lang="zh-CN" altLang="en-US" dirty="0"/>
              <a:t> </a:t>
            </a:r>
            <a:r>
              <a:rPr lang="en" altLang="zh-CN" dirty="0"/>
              <a:t>will be used as input features for the deep learning model to improve the accuracy of AD staging.</a:t>
            </a:r>
          </a:p>
        </p:txBody>
      </p:sp>
    </p:spTree>
    <p:extLst>
      <p:ext uri="{BB962C8B-B14F-4D97-AF65-F5344CB8AC3E}">
        <p14:creationId xmlns:p14="http://schemas.microsoft.com/office/powerpoint/2010/main" val="1381270542"/>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1"/>
          <p:cNvSpPr txBox="1"/>
          <p:nvPr/>
        </p:nvSpPr>
        <p:spPr>
          <a:xfrm>
            <a:off x="4462600" y="430904"/>
            <a:ext cx="3254679" cy="1198880"/>
          </a:xfrm>
          <a:prstGeom prst="rect">
            <a:avLst/>
          </a:prstGeom>
          <a:noFill/>
        </p:spPr>
        <p:txBody>
          <a:bodyPr wrap="square" rtlCol="0">
            <a:spAutoFit/>
          </a:bodyPr>
          <a:lstStyle/>
          <a:p>
            <a:pPr algn="ctr" fontAlgn="base">
              <a:buClrTx/>
              <a:buSzTx/>
              <a:buFont typeface="Arial" panose="020B0604020202090204" pitchFamily="34" charset="0"/>
              <a:buNone/>
            </a:pPr>
            <a:r>
              <a:rPr lang="zh-CN" altLang="en-US" sz="2400" b="1" dirty="0">
                <a:solidFill>
                  <a:schemeClr val="accent1"/>
                </a:solidFill>
                <a:latin typeface="微软雅黑" panose="020B0503020204020204" pitchFamily="34" charset="-122"/>
                <a:ea typeface="微软雅黑" panose="020B0503020204020204" pitchFamily="34" charset="-122"/>
                <a:sym typeface="+mn-ea"/>
              </a:rPr>
              <a:t>Research </a:t>
            </a:r>
            <a:r>
              <a:rPr lang="en-US" altLang="zh-CN" sz="2400" b="1" dirty="0">
                <a:solidFill>
                  <a:schemeClr val="accent1"/>
                </a:solidFill>
                <a:latin typeface="微软雅黑" panose="020B0503020204020204" pitchFamily="34" charset="-122"/>
                <a:ea typeface="微软雅黑" panose="020B0503020204020204" pitchFamily="34" charset="-122"/>
                <a:sym typeface="+mn-ea"/>
              </a:rPr>
              <a:t>C</a:t>
            </a:r>
            <a:r>
              <a:rPr lang="zh-CN" altLang="en-US" sz="2400" b="1" dirty="0">
                <a:solidFill>
                  <a:schemeClr val="accent1"/>
                </a:solidFill>
                <a:latin typeface="微软雅黑" panose="020B0503020204020204" pitchFamily="34" charset="-122"/>
                <a:ea typeface="微软雅黑" panose="020B0503020204020204" pitchFamily="34" charset="-122"/>
                <a:sym typeface="+mn-ea"/>
              </a:rPr>
              <a:t>ontent </a:t>
            </a:r>
          </a:p>
          <a:p>
            <a:pPr algn="ctr" fontAlgn="base">
              <a:spcBef>
                <a:spcPct val="0"/>
              </a:spcBef>
              <a:spcAft>
                <a:spcPct val="0"/>
              </a:spcAft>
              <a:buFont typeface="Arial" panose="020B0604020202090204" pitchFamily="34" charset="0"/>
              <a:buNone/>
            </a:pPr>
            <a:endParaRPr lang="zh-CN" altLang="en-US" sz="2400" dirty="0">
              <a:solidFill>
                <a:schemeClr val="tx1">
                  <a:lumMod val="65000"/>
                  <a:lumOff val="35000"/>
                </a:schemeClr>
              </a:solidFill>
              <a:latin typeface="Arial" panose="020B0604020202090204" pitchFamily="34" charset="0"/>
              <a:cs typeface="Arial" panose="020B0604020202090204" pitchFamily="34" charset="0"/>
            </a:endParaRPr>
          </a:p>
          <a:p>
            <a:pPr algn="ctr"/>
            <a:endParaRPr lang="zh-CN" altLang="en-US" sz="2400" b="1" dirty="0">
              <a:solidFill>
                <a:srgbClr val="0070C0"/>
              </a:solidFill>
              <a:latin typeface="微软雅黑" panose="020B0503020204020204" pitchFamily="34" charset="-122"/>
              <a:ea typeface="微软雅黑" panose="020B0503020204020204" pitchFamily="34" charset="-122"/>
              <a:sym typeface="+mn-ea"/>
            </a:endParaRPr>
          </a:p>
        </p:txBody>
      </p:sp>
      <p:cxnSp>
        <p:nvCxnSpPr>
          <p:cNvPr id="4" name="直接连接符 3"/>
          <p:cNvCxnSpPr/>
          <p:nvPr/>
        </p:nvCxnSpPr>
        <p:spPr>
          <a:xfrm>
            <a:off x="5314187" y="955664"/>
            <a:ext cx="156362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5314315" y="3003550"/>
            <a:ext cx="1329055" cy="4603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1"/>
                </a:solidFill>
                <a:latin typeface="微软雅黑" panose="020B0503020204020204" pitchFamily="34" charset="-122"/>
                <a:ea typeface="微软雅黑" panose="020B0503020204020204" pitchFamily="34" charset="-122"/>
                <a:sym typeface="+mn-ea"/>
              </a:rPr>
              <a:t>C</a:t>
            </a:r>
            <a:r>
              <a:rPr lang="zh-CN" altLang="en-US" sz="2400" b="1" dirty="0">
                <a:solidFill>
                  <a:schemeClr val="accent1"/>
                </a:solidFill>
                <a:latin typeface="微软雅黑" panose="020B0503020204020204" pitchFamily="34" charset="-122"/>
                <a:ea typeface="微软雅黑" panose="020B0503020204020204" pitchFamily="34" charset="-122"/>
                <a:sym typeface="+mn-ea"/>
              </a:rPr>
              <a:t>ontent </a:t>
            </a:r>
            <a:endParaRPr kumimoji="0" lang="zh-CN" altLang="en-US"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grpSp>
        <p:nvGrpSpPr>
          <p:cNvPr id="30" name="组合 29"/>
          <p:cNvGrpSpPr/>
          <p:nvPr/>
        </p:nvGrpSpPr>
        <p:grpSpPr>
          <a:xfrm>
            <a:off x="4477504" y="1734493"/>
            <a:ext cx="1701453" cy="1576035"/>
            <a:chOff x="4159734" y="1715038"/>
            <a:chExt cx="1701453" cy="1576035"/>
          </a:xfrm>
        </p:grpSpPr>
        <p:sp>
          <p:nvSpPr>
            <p:cNvPr id="31" name="Freeform 11"/>
            <p:cNvSpPr>
              <a:spLocks noChangeAspect="1"/>
            </p:cNvSpPr>
            <p:nvPr/>
          </p:nvSpPr>
          <p:spPr bwMode="auto">
            <a:xfrm>
              <a:off x="4159734" y="1715038"/>
              <a:ext cx="1701453" cy="1576035"/>
            </a:xfrm>
            <a:custGeom>
              <a:avLst/>
              <a:gdLst>
                <a:gd name="T0" fmla="*/ 637 w 1431"/>
                <a:gd name="T1" fmla="*/ 1302 h 1325"/>
                <a:gd name="T2" fmla="*/ 637 w 1431"/>
                <a:gd name="T3" fmla="*/ 1248 h 1325"/>
                <a:gd name="T4" fmla="*/ 640 w 1431"/>
                <a:gd name="T5" fmla="*/ 1217 h 1325"/>
                <a:gd name="T6" fmla="*/ 646 w 1431"/>
                <a:gd name="T7" fmla="*/ 1170 h 1325"/>
                <a:gd name="T8" fmla="*/ 655 w 1431"/>
                <a:gd name="T9" fmla="*/ 1125 h 1325"/>
                <a:gd name="T10" fmla="*/ 663 w 1431"/>
                <a:gd name="T11" fmla="*/ 1095 h 1325"/>
                <a:gd name="T12" fmla="*/ 678 w 1431"/>
                <a:gd name="T13" fmla="*/ 1052 h 1325"/>
                <a:gd name="T14" fmla="*/ 689 w 1431"/>
                <a:gd name="T15" fmla="*/ 1024 h 1325"/>
                <a:gd name="T16" fmla="*/ 708 w 1431"/>
                <a:gd name="T17" fmla="*/ 983 h 1325"/>
                <a:gd name="T18" fmla="*/ 724 w 1431"/>
                <a:gd name="T19" fmla="*/ 957 h 1325"/>
                <a:gd name="T20" fmla="*/ 739 w 1431"/>
                <a:gd name="T21" fmla="*/ 932 h 1325"/>
                <a:gd name="T22" fmla="*/ 756 w 1431"/>
                <a:gd name="T23" fmla="*/ 907 h 1325"/>
                <a:gd name="T24" fmla="*/ 773 w 1431"/>
                <a:gd name="T25" fmla="*/ 884 h 1325"/>
                <a:gd name="T26" fmla="*/ 792 w 1431"/>
                <a:gd name="T27" fmla="*/ 860 h 1325"/>
                <a:gd name="T28" fmla="*/ 822 w 1431"/>
                <a:gd name="T29" fmla="*/ 827 h 1325"/>
                <a:gd name="T30" fmla="*/ 843 w 1431"/>
                <a:gd name="T31" fmla="*/ 807 h 1325"/>
                <a:gd name="T32" fmla="*/ 877 w 1431"/>
                <a:gd name="T33" fmla="*/ 778 h 1325"/>
                <a:gd name="T34" fmla="*/ 901 w 1431"/>
                <a:gd name="T35" fmla="*/ 760 h 1325"/>
                <a:gd name="T36" fmla="*/ 938 w 1431"/>
                <a:gd name="T37" fmla="*/ 735 h 1325"/>
                <a:gd name="T38" fmla="*/ 976 w 1431"/>
                <a:gd name="T39" fmla="*/ 711 h 1325"/>
                <a:gd name="T40" fmla="*/ 1003 w 1431"/>
                <a:gd name="T41" fmla="*/ 698 h 1325"/>
                <a:gd name="T42" fmla="*/ 1030 w 1431"/>
                <a:gd name="T43" fmla="*/ 686 h 1325"/>
                <a:gd name="T44" fmla="*/ 1059 w 1431"/>
                <a:gd name="T45" fmla="*/ 675 h 1325"/>
                <a:gd name="T46" fmla="*/ 1117 w 1431"/>
                <a:gd name="T47" fmla="*/ 657 h 1325"/>
                <a:gd name="T48" fmla="*/ 1147 w 1431"/>
                <a:gd name="T49" fmla="*/ 649 h 1325"/>
                <a:gd name="T50" fmla="*/ 1192 w 1431"/>
                <a:gd name="T51" fmla="*/ 642 h 1325"/>
                <a:gd name="T52" fmla="*/ 1224 w 1431"/>
                <a:gd name="T53" fmla="*/ 638 h 1325"/>
                <a:gd name="T54" fmla="*/ 1431 w 1431"/>
                <a:gd name="T55" fmla="*/ 334 h 1325"/>
                <a:gd name="T56" fmla="*/ 1207 w 1431"/>
                <a:gd name="T57" fmla="*/ 1 h 1325"/>
                <a:gd name="T58" fmla="*/ 1142 w 1431"/>
                <a:gd name="T59" fmla="*/ 6 h 1325"/>
                <a:gd name="T60" fmla="*/ 1080 w 1431"/>
                <a:gd name="T61" fmla="*/ 15 h 1325"/>
                <a:gd name="T62" fmla="*/ 1018 w 1431"/>
                <a:gd name="T63" fmla="*/ 26 h 1325"/>
                <a:gd name="T64" fmla="*/ 957 w 1431"/>
                <a:gd name="T65" fmla="*/ 40 h 1325"/>
                <a:gd name="T66" fmla="*/ 898 w 1431"/>
                <a:gd name="T67" fmla="*/ 57 h 1325"/>
                <a:gd name="T68" fmla="*/ 839 w 1431"/>
                <a:gd name="T69" fmla="*/ 76 h 1325"/>
                <a:gd name="T70" fmla="*/ 783 w 1431"/>
                <a:gd name="T71" fmla="*/ 100 h 1325"/>
                <a:gd name="T72" fmla="*/ 728 w 1431"/>
                <a:gd name="T73" fmla="*/ 125 h 1325"/>
                <a:gd name="T74" fmla="*/ 673 w 1431"/>
                <a:gd name="T75" fmla="*/ 152 h 1325"/>
                <a:gd name="T76" fmla="*/ 620 w 1431"/>
                <a:gd name="T77" fmla="*/ 182 h 1325"/>
                <a:gd name="T78" fmla="*/ 570 w 1431"/>
                <a:gd name="T79" fmla="*/ 214 h 1325"/>
                <a:gd name="T80" fmla="*/ 520 w 1431"/>
                <a:gd name="T81" fmla="*/ 250 h 1325"/>
                <a:gd name="T82" fmla="*/ 472 w 1431"/>
                <a:gd name="T83" fmla="*/ 287 h 1325"/>
                <a:gd name="T84" fmla="*/ 427 w 1431"/>
                <a:gd name="T85" fmla="*/ 325 h 1325"/>
                <a:gd name="T86" fmla="*/ 382 w 1431"/>
                <a:gd name="T87" fmla="*/ 366 h 1325"/>
                <a:gd name="T88" fmla="*/ 341 w 1431"/>
                <a:gd name="T89" fmla="*/ 410 h 1325"/>
                <a:gd name="T90" fmla="*/ 301 w 1431"/>
                <a:gd name="T91" fmla="*/ 455 h 1325"/>
                <a:gd name="T92" fmla="*/ 263 w 1431"/>
                <a:gd name="T93" fmla="*/ 502 h 1325"/>
                <a:gd name="T94" fmla="*/ 227 w 1431"/>
                <a:gd name="T95" fmla="*/ 550 h 1325"/>
                <a:gd name="T96" fmla="*/ 194 w 1431"/>
                <a:gd name="T97" fmla="*/ 602 h 1325"/>
                <a:gd name="T98" fmla="*/ 163 w 1431"/>
                <a:gd name="T99" fmla="*/ 653 h 1325"/>
                <a:gd name="T100" fmla="*/ 135 w 1431"/>
                <a:gd name="T101" fmla="*/ 707 h 1325"/>
                <a:gd name="T102" fmla="*/ 109 w 1431"/>
                <a:gd name="T103" fmla="*/ 762 h 1325"/>
                <a:gd name="T104" fmla="*/ 86 w 1431"/>
                <a:gd name="T105" fmla="*/ 819 h 1325"/>
                <a:gd name="T106" fmla="*/ 64 w 1431"/>
                <a:gd name="T107" fmla="*/ 876 h 1325"/>
                <a:gd name="T108" fmla="*/ 47 w 1431"/>
                <a:gd name="T109" fmla="*/ 936 h 1325"/>
                <a:gd name="T110" fmla="*/ 31 w 1431"/>
                <a:gd name="T111" fmla="*/ 996 h 1325"/>
                <a:gd name="T112" fmla="*/ 19 w 1431"/>
                <a:gd name="T113" fmla="*/ 1058 h 1325"/>
                <a:gd name="T114" fmla="*/ 10 w 1431"/>
                <a:gd name="T115" fmla="*/ 1120 h 1325"/>
                <a:gd name="T116" fmla="*/ 4 w 1431"/>
                <a:gd name="T117" fmla="*/ 1183 h 1325"/>
                <a:gd name="T118" fmla="*/ 1 w 1431"/>
                <a:gd name="T119" fmla="*/ 1247 h 1325"/>
                <a:gd name="T120" fmla="*/ 1 w 1431"/>
                <a:gd name="T121" fmla="*/ 1302 h 1325"/>
                <a:gd name="T122" fmla="*/ 335 w 1431"/>
                <a:gd name="T123" fmla="*/ 1129 h 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1" h="1325">
                  <a:moveTo>
                    <a:pt x="638" y="1324"/>
                  </a:moveTo>
                  <a:lnTo>
                    <a:pt x="637" y="1302"/>
                  </a:lnTo>
                  <a:lnTo>
                    <a:pt x="637" y="1280"/>
                  </a:lnTo>
                  <a:lnTo>
                    <a:pt x="637" y="1248"/>
                  </a:lnTo>
                  <a:lnTo>
                    <a:pt x="638" y="1232"/>
                  </a:lnTo>
                  <a:lnTo>
                    <a:pt x="640" y="1217"/>
                  </a:lnTo>
                  <a:lnTo>
                    <a:pt x="644" y="1185"/>
                  </a:lnTo>
                  <a:lnTo>
                    <a:pt x="646" y="1170"/>
                  </a:lnTo>
                  <a:lnTo>
                    <a:pt x="649" y="1154"/>
                  </a:lnTo>
                  <a:lnTo>
                    <a:pt x="655" y="1125"/>
                  </a:lnTo>
                  <a:lnTo>
                    <a:pt x="659" y="1110"/>
                  </a:lnTo>
                  <a:lnTo>
                    <a:pt x="663" y="1095"/>
                  </a:lnTo>
                  <a:lnTo>
                    <a:pt x="673" y="1067"/>
                  </a:lnTo>
                  <a:lnTo>
                    <a:pt x="678" y="1052"/>
                  </a:lnTo>
                  <a:lnTo>
                    <a:pt x="683" y="1038"/>
                  </a:lnTo>
                  <a:lnTo>
                    <a:pt x="689" y="1024"/>
                  </a:lnTo>
                  <a:lnTo>
                    <a:pt x="695" y="1010"/>
                  </a:lnTo>
                  <a:lnTo>
                    <a:pt x="708" y="983"/>
                  </a:lnTo>
                  <a:lnTo>
                    <a:pt x="715" y="970"/>
                  </a:lnTo>
                  <a:lnTo>
                    <a:pt x="724" y="957"/>
                  </a:lnTo>
                  <a:lnTo>
                    <a:pt x="731" y="944"/>
                  </a:lnTo>
                  <a:lnTo>
                    <a:pt x="739" y="932"/>
                  </a:lnTo>
                  <a:lnTo>
                    <a:pt x="747" y="920"/>
                  </a:lnTo>
                  <a:lnTo>
                    <a:pt x="756" y="907"/>
                  </a:lnTo>
                  <a:lnTo>
                    <a:pt x="764" y="895"/>
                  </a:lnTo>
                  <a:lnTo>
                    <a:pt x="773" y="884"/>
                  </a:lnTo>
                  <a:lnTo>
                    <a:pt x="783" y="871"/>
                  </a:lnTo>
                  <a:lnTo>
                    <a:pt x="792" y="860"/>
                  </a:lnTo>
                  <a:lnTo>
                    <a:pt x="812" y="838"/>
                  </a:lnTo>
                  <a:lnTo>
                    <a:pt x="822" y="827"/>
                  </a:lnTo>
                  <a:lnTo>
                    <a:pt x="832" y="817"/>
                  </a:lnTo>
                  <a:lnTo>
                    <a:pt x="843" y="807"/>
                  </a:lnTo>
                  <a:lnTo>
                    <a:pt x="854" y="797"/>
                  </a:lnTo>
                  <a:lnTo>
                    <a:pt x="877" y="778"/>
                  </a:lnTo>
                  <a:lnTo>
                    <a:pt x="889" y="769"/>
                  </a:lnTo>
                  <a:lnTo>
                    <a:pt x="901" y="760"/>
                  </a:lnTo>
                  <a:lnTo>
                    <a:pt x="925" y="743"/>
                  </a:lnTo>
                  <a:lnTo>
                    <a:pt x="938" y="735"/>
                  </a:lnTo>
                  <a:lnTo>
                    <a:pt x="951" y="727"/>
                  </a:lnTo>
                  <a:lnTo>
                    <a:pt x="976" y="711"/>
                  </a:lnTo>
                  <a:lnTo>
                    <a:pt x="990" y="705"/>
                  </a:lnTo>
                  <a:lnTo>
                    <a:pt x="1003" y="698"/>
                  </a:lnTo>
                  <a:lnTo>
                    <a:pt x="1017" y="692"/>
                  </a:lnTo>
                  <a:lnTo>
                    <a:pt x="1030" y="686"/>
                  </a:lnTo>
                  <a:lnTo>
                    <a:pt x="1045" y="680"/>
                  </a:lnTo>
                  <a:lnTo>
                    <a:pt x="1059" y="675"/>
                  </a:lnTo>
                  <a:lnTo>
                    <a:pt x="1088" y="665"/>
                  </a:lnTo>
                  <a:lnTo>
                    <a:pt x="1117" y="657"/>
                  </a:lnTo>
                  <a:lnTo>
                    <a:pt x="1132" y="653"/>
                  </a:lnTo>
                  <a:lnTo>
                    <a:pt x="1147" y="649"/>
                  </a:lnTo>
                  <a:lnTo>
                    <a:pt x="1177" y="644"/>
                  </a:lnTo>
                  <a:lnTo>
                    <a:pt x="1192" y="642"/>
                  </a:lnTo>
                  <a:lnTo>
                    <a:pt x="1209" y="640"/>
                  </a:lnTo>
                  <a:lnTo>
                    <a:pt x="1224" y="638"/>
                  </a:lnTo>
                  <a:lnTo>
                    <a:pt x="1240" y="637"/>
                  </a:lnTo>
                  <a:lnTo>
                    <a:pt x="1431" y="334"/>
                  </a:lnTo>
                  <a:lnTo>
                    <a:pt x="1239" y="0"/>
                  </a:lnTo>
                  <a:lnTo>
                    <a:pt x="1207" y="1"/>
                  </a:lnTo>
                  <a:lnTo>
                    <a:pt x="1174" y="3"/>
                  </a:lnTo>
                  <a:lnTo>
                    <a:pt x="1142" y="6"/>
                  </a:lnTo>
                  <a:lnTo>
                    <a:pt x="1111" y="10"/>
                  </a:lnTo>
                  <a:lnTo>
                    <a:pt x="1080" y="15"/>
                  </a:lnTo>
                  <a:lnTo>
                    <a:pt x="1049" y="20"/>
                  </a:lnTo>
                  <a:lnTo>
                    <a:pt x="1018" y="26"/>
                  </a:lnTo>
                  <a:lnTo>
                    <a:pt x="987" y="32"/>
                  </a:lnTo>
                  <a:lnTo>
                    <a:pt x="957" y="40"/>
                  </a:lnTo>
                  <a:lnTo>
                    <a:pt x="928" y="48"/>
                  </a:lnTo>
                  <a:lnTo>
                    <a:pt x="898" y="57"/>
                  </a:lnTo>
                  <a:lnTo>
                    <a:pt x="868" y="66"/>
                  </a:lnTo>
                  <a:lnTo>
                    <a:pt x="839" y="76"/>
                  </a:lnTo>
                  <a:lnTo>
                    <a:pt x="811" y="88"/>
                  </a:lnTo>
                  <a:lnTo>
                    <a:pt x="783" y="100"/>
                  </a:lnTo>
                  <a:lnTo>
                    <a:pt x="755" y="112"/>
                  </a:lnTo>
                  <a:lnTo>
                    <a:pt x="728" y="125"/>
                  </a:lnTo>
                  <a:lnTo>
                    <a:pt x="699" y="138"/>
                  </a:lnTo>
                  <a:lnTo>
                    <a:pt x="673" y="152"/>
                  </a:lnTo>
                  <a:lnTo>
                    <a:pt x="646" y="167"/>
                  </a:lnTo>
                  <a:lnTo>
                    <a:pt x="620" y="182"/>
                  </a:lnTo>
                  <a:lnTo>
                    <a:pt x="595" y="198"/>
                  </a:lnTo>
                  <a:lnTo>
                    <a:pt x="570" y="214"/>
                  </a:lnTo>
                  <a:lnTo>
                    <a:pt x="544" y="231"/>
                  </a:lnTo>
                  <a:lnTo>
                    <a:pt x="520" y="250"/>
                  </a:lnTo>
                  <a:lnTo>
                    <a:pt x="496" y="268"/>
                  </a:lnTo>
                  <a:lnTo>
                    <a:pt x="472" y="287"/>
                  </a:lnTo>
                  <a:lnTo>
                    <a:pt x="449" y="306"/>
                  </a:lnTo>
                  <a:lnTo>
                    <a:pt x="427" y="325"/>
                  </a:lnTo>
                  <a:lnTo>
                    <a:pt x="405" y="346"/>
                  </a:lnTo>
                  <a:lnTo>
                    <a:pt x="382" y="366"/>
                  </a:lnTo>
                  <a:lnTo>
                    <a:pt x="361" y="388"/>
                  </a:lnTo>
                  <a:lnTo>
                    <a:pt x="341" y="410"/>
                  </a:lnTo>
                  <a:lnTo>
                    <a:pt x="320" y="433"/>
                  </a:lnTo>
                  <a:lnTo>
                    <a:pt x="301" y="455"/>
                  </a:lnTo>
                  <a:lnTo>
                    <a:pt x="282" y="478"/>
                  </a:lnTo>
                  <a:lnTo>
                    <a:pt x="263" y="502"/>
                  </a:lnTo>
                  <a:lnTo>
                    <a:pt x="245" y="526"/>
                  </a:lnTo>
                  <a:lnTo>
                    <a:pt x="227" y="550"/>
                  </a:lnTo>
                  <a:lnTo>
                    <a:pt x="210" y="576"/>
                  </a:lnTo>
                  <a:lnTo>
                    <a:pt x="194" y="602"/>
                  </a:lnTo>
                  <a:lnTo>
                    <a:pt x="178" y="627"/>
                  </a:lnTo>
                  <a:lnTo>
                    <a:pt x="163" y="653"/>
                  </a:lnTo>
                  <a:lnTo>
                    <a:pt x="149" y="680"/>
                  </a:lnTo>
                  <a:lnTo>
                    <a:pt x="135" y="707"/>
                  </a:lnTo>
                  <a:lnTo>
                    <a:pt x="122" y="735"/>
                  </a:lnTo>
                  <a:lnTo>
                    <a:pt x="109" y="762"/>
                  </a:lnTo>
                  <a:lnTo>
                    <a:pt x="97" y="790"/>
                  </a:lnTo>
                  <a:lnTo>
                    <a:pt x="86" y="819"/>
                  </a:lnTo>
                  <a:lnTo>
                    <a:pt x="74" y="847"/>
                  </a:lnTo>
                  <a:lnTo>
                    <a:pt x="64" y="876"/>
                  </a:lnTo>
                  <a:lnTo>
                    <a:pt x="55" y="906"/>
                  </a:lnTo>
                  <a:lnTo>
                    <a:pt x="47" y="936"/>
                  </a:lnTo>
                  <a:lnTo>
                    <a:pt x="39" y="966"/>
                  </a:lnTo>
                  <a:lnTo>
                    <a:pt x="31" y="996"/>
                  </a:lnTo>
                  <a:lnTo>
                    <a:pt x="25" y="1026"/>
                  </a:lnTo>
                  <a:lnTo>
                    <a:pt x="19" y="1058"/>
                  </a:lnTo>
                  <a:lnTo>
                    <a:pt x="14" y="1089"/>
                  </a:lnTo>
                  <a:lnTo>
                    <a:pt x="10" y="1120"/>
                  </a:lnTo>
                  <a:lnTo>
                    <a:pt x="6" y="1151"/>
                  </a:lnTo>
                  <a:lnTo>
                    <a:pt x="4" y="1183"/>
                  </a:lnTo>
                  <a:lnTo>
                    <a:pt x="2" y="1215"/>
                  </a:lnTo>
                  <a:lnTo>
                    <a:pt x="1" y="1247"/>
                  </a:lnTo>
                  <a:lnTo>
                    <a:pt x="0" y="1280"/>
                  </a:lnTo>
                  <a:lnTo>
                    <a:pt x="1" y="1302"/>
                  </a:lnTo>
                  <a:lnTo>
                    <a:pt x="2" y="1325"/>
                  </a:lnTo>
                  <a:lnTo>
                    <a:pt x="335" y="1129"/>
                  </a:lnTo>
                  <a:lnTo>
                    <a:pt x="638" y="1324"/>
                  </a:lnTo>
                  <a:close/>
                </a:path>
              </a:pathLst>
            </a:custGeom>
            <a:solidFill>
              <a:srgbClr val="7F7F7F"/>
            </a:solidFill>
            <a:ln>
              <a:noFill/>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2" name="文本框 31"/>
            <p:cNvSpPr txBox="1"/>
            <p:nvPr/>
          </p:nvSpPr>
          <p:spPr>
            <a:xfrm>
              <a:off x="4556969" y="2241670"/>
              <a:ext cx="64085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华文细黑" panose="02010600040101010101" pitchFamily="2" charset="-122"/>
                  <a:ea typeface="华文细黑" panose="02010600040101010101" pitchFamily="2" charset="-122"/>
                  <a:cs typeface="Arial" panose="020B0604020202090204" pitchFamily="34" charset="0"/>
                </a:rPr>
                <a:t>01</a:t>
              </a:r>
            </a:p>
          </p:txBody>
        </p:sp>
      </p:grpSp>
      <p:grpSp>
        <p:nvGrpSpPr>
          <p:cNvPr id="33" name="组合 32"/>
          <p:cNvGrpSpPr/>
          <p:nvPr/>
        </p:nvGrpSpPr>
        <p:grpSpPr>
          <a:xfrm>
            <a:off x="6025577" y="1733304"/>
            <a:ext cx="1498135" cy="1725907"/>
            <a:chOff x="5707807" y="1713849"/>
            <a:chExt cx="1498135" cy="1725907"/>
          </a:xfrm>
        </p:grpSpPr>
        <p:sp>
          <p:nvSpPr>
            <p:cNvPr id="34" name="Freeform 10"/>
            <p:cNvSpPr>
              <a:spLocks noChangeAspect="1"/>
            </p:cNvSpPr>
            <p:nvPr/>
          </p:nvSpPr>
          <p:spPr bwMode="auto">
            <a:xfrm>
              <a:off x="5707807" y="1713849"/>
              <a:ext cx="1498135" cy="1725907"/>
            </a:xfrm>
            <a:custGeom>
              <a:avLst/>
              <a:gdLst>
                <a:gd name="T0" fmla="*/ 35 w 1260"/>
                <a:gd name="T1" fmla="*/ 1 h 1451"/>
                <a:gd name="T2" fmla="*/ 100 w 1260"/>
                <a:gd name="T3" fmla="*/ 6 h 1451"/>
                <a:gd name="T4" fmla="*/ 162 w 1260"/>
                <a:gd name="T5" fmla="*/ 13 h 1451"/>
                <a:gd name="T6" fmla="*/ 225 w 1260"/>
                <a:gd name="T7" fmla="*/ 23 h 1451"/>
                <a:gd name="T8" fmla="*/ 285 w 1260"/>
                <a:gd name="T9" fmla="*/ 37 h 1451"/>
                <a:gd name="T10" fmla="*/ 345 w 1260"/>
                <a:gd name="T11" fmla="*/ 53 h 1451"/>
                <a:gd name="T12" fmla="*/ 404 w 1260"/>
                <a:gd name="T13" fmla="*/ 72 h 1451"/>
                <a:gd name="T14" fmla="*/ 461 w 1260"/>
                <a:gd name="T15" fmla="*/ 94 h 1451"/>
                <a:gd name="T16" fmla="*/ 517 w 1260"/>
                <a:gd name="T17" fmla="*/ 119 h 1451"/>
                <a:gd name="T18" fmla="*/ 572 w 1260"/>
                <a:gd name="T19" fmla="*/ 145 h 1451"/>
                <a:gd name="T20" fmla="*/ 625 w 1260"/>
                <a:gd name="T21" fmla="*/ 175 h 1451"/>
                <a:gd name="T22" fmla="*/ 676 w 1260"/>
                <a:gd name="T23" fmla="*/ 206 h 1451"/>
                <a:gd name="T24" fmla="*/ 726 w 1260"/>
                <a:gd name="T25" fmla="*/ 240 h 1451"/>
                <a:gd name="T26" fmla="*/ 774 w 1260"/>
                <a:gd name="T27" fmla="*/ 277 h 1451"/>
                <a:gd name="T28" fmla="*/ 820 w 1260"/>
                <a:gd name="T29" fmla="*/ 316 h 1451"/>
                <a:gd name="T30" fmla="*/ 866 w 1260"/>
                <a:gd name="T31" fmla="*/ 356 h 1451"/>
                <a:gd name="T32" fmla="*/ 908 w 1260"/>
                <a:gd name="T33" fmla="*/ 398 h 1451"/>
                <a:gd name="T34" fmla="*/ 948 w 1260"/>
                <a:gd name="T35" fmla="*/ 444 h 1451"/>
                <a:gd name="T36" fmla="*/ 986 w 1260"/>
                <a:gd name="T37" fmla="*/ 490 h 1451"/>
                <a:gd name="T38" fmla="*/ 1023 w 1260"/>
                <a:gd name="T39" fmla="*/ 538 h 1451"/>
                <a:gd name="T40" fmla="*/ 1057 w 1260"/>
                <a:gd name="T41" fmla="*/ 589 h 1451"/>
                <a:gd name="T42" fmla="*/ 1088 w 1260"/>
                <a:gd name="T43" fmla="*/ 640 h 1451"/>
                <a:gd name="T44" fmla="*/ 1117 w 1260"/>
                <a:gd name="T45" fmla="*/ 693 h 1451"/>
                <a:gd name="T46" fmla="*/ 1144 w 1260"/>
                <a:gd name="T47" fmla="*/ 748 h 1451"/>
                <a:gd name="T48" fmla="*/ 1168 w 1260"/>
                <a:gd name="T49" fmla="*/ 804 h 1451"/>
                <a:gd name="T50" fmla="*/ 1190 w 1260"/>
                <a:gd name="T51" fmla="*/ 861 h 1451"/>
                <a:gd name="T52" fmla="*/ 1209 w 1260"/>
                <a:gd name="T53" fmla="*/ 921 h 1451"/>
                <a:gd name="T54" fmla="*/ 1224 w 1260"/>
                <a:gd name="T55" fmla="*/ 980 h 1451"/>
                <a:gd name="T56" fmla="*/ 1237 w 1260"/>
                <a:gd name="T57" fmla="*/ 1042 h 1451"/>
                <a:gd name="T58" fmla="*/ 1248 w 1260"/>
                <a:gd name="T59" fmla="*/ 1104 h 1451"/>
                <a:gd name="T60" fmla="*/ 1255 w 1260"/>
                <a:gd name="T61" fmla="*/ 1166 h 1451"/>
                <a:gd name="T62" fmla="*/ 1259 w 1260"/>
                <a:gd name="T63" fmla="*/ 1231 h 1451"/>
                <a:gd name="T64" fmla="*/ 921 w 1260"/>
                <a:gd name="T65" fmla="*/ 1451 h 1451"/>
                <a:gd name="T66" fmla="*/ 622 w 1260"/>
                <a:gd name="T67" fmla="*/ 1231 h 1451"/>
                <a:gd name="T68" fmla="*/ 616 w 1260"/>
                <a:gd name="T69" fmla="*/ 1184 h 1451"/>
                <a:gd name="T70" fmla="*/ 608 w 1260"/>
                <a:gd name="T71" fmla="*/ 1139 h 1451"/>
                <a:gd name="T72" fmla="*/ 597 w 1260"/>
                <a:gd name="T73" fmla="*/ 1096 h 1451"/>
                <a:gd name="T74" fmla="*/ 588 w 1260"/>
                <a:gd name="T75" fmla="*/ 1067 h 1451"/>
                <a:gd name="T76" fmla="*/ 572 w 1260"/>
                <a:gd name="T77" fmla="*/ 1025 h 1451"/>
                <a:gd name="T78" fmla="*/ 559 w 1260"/>
                <a:gd name="T79" fmla="*/ 998 h 1451"/>
                <a:gd name="T80" fmla="*/ 539 w 1260"/>
                <a:gd name="T81" fmla="*/ 959 h 1451"/>
                <a:gd name="T82" fmla="*/ 523 w 1260"/>
                <a:gd name="T83" fmla="*/ 934 h 1451"/>
                <a:gd name="T84" fmla="*/ 498 w 1260"/>
                <a:gd name="T85" fmla="*/ 898 h 1451"/>
                <a:gd name="T86" fmla="*/ 480 w 1260"/>
                <a:gd name="T87" fmla="*/ 874 h 1451"/>
                <a:gd name="T88" fmla="*/ 461 w 1260"/>
                <a:gd name="T89" fmla="*/ 852 h 1451"/>
                <a:gd name="T90" fmla="*/ 431 w 1260"/>
                <a:gd name="T91" fmla="*/ 821 h 1451"/>
                <a:gd name="T92" fmla="*/ 399 w 1260"/>
                <a:gd name="T93" fmla="*/ 791 h 1451"/>
                <a:gd name="T94" fmla="*/ 375 w 1260"/>
                <a:gd name="T95" fmla="*/ 773 h 1451"/>
                <a:gd name="T96" fmla="*/ 352 w 1260"/>
                <a:gd name="T97" fmla="*/ 755 h 1451"/>
                <a:gd name="T98" fmla="*/ 328 w 1260"/>
                <a:gd name="T99" fmla="*/ 739 h 1451"/>
                <a:gd name="T100" fmla="*/ 290 w 1260"/>
                <a:gd name="T101" fmla="*/ 716 h 1451"/>
                <a:gd name="T102" fmla="*/ 264 w 1260"/>
                <a:gd name="T103" fmla="*/ 702 h 1451"/>
                <a:gd name="T104" fmla="*/ 223 w 1260"/>
                <a:gd name="T105" fmla="*/ 684 h 1451"/>
                <a:gd name="T106" fmla="*/ 181 w 1260"/>
                <a:gd name="T107" fmla="*/ 669 h 1451"/>
                <a:gd name="T108" fmla="*/ 137 w 1260"/>
                <a:gd name="T109" fmla="*/ 656 h 1451"/>
                <a:gd name="T110" fmla="*/ 108 w 1260"/>
                <a:gd name="T111" fmla="*/ 649 h 1451"/>
                <a:gd name="T112" fmla="*/ 63 w 1260"/>
                <a:gd name="T113" fmla="*/ 642 h 1451"/>
                <a:gd name="T114" fmla="*/ 31 w 1260"/>
                <a:gd name="T115" fmla="*/ 639 h 1451"/>
                <a:gd name="T116" fmla="*/ 0 w 1260"/>
                <a:gd name="T117" fmla="*/ 637 h 1451"/>
                <a:gd name="T118" fmla="*/ 3 w 1260"/>
                <a:gd name="T119" fmla="*/ 0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60" h="1451">
                  <a:moveTo>
                    <a:pt x="3" y="0"/>
                  </a:moveTo>
                  <a:lnTo>
                    <a:pt x="35" y="1"/>
                  </a:lnTo>
                  <a:lnTo>
                    <a:pt x="68" y="3"/>
                  </a:lnTo>
                  <a:lnTo>
                    <a:pt x="100" y="6"/>
                  </a:lnTo>
                  <a:lnTo>
                    <a:pt x="131" y="9"/>
                  </a:lnTo>
                  <a:lnTo>
                    <a:pt x="162" y="13"/>
                  </a:lnTo>
                  <a:lnTo>
                    <a:pt x="193" y="18"/>
                  </a:lnTo>
                  <a:lnTo>
                    <a:pt x="225" y="23"/>
                  </a:lnTo>
                  <a:lnTo>
                    <a:pt x="255" y="30"/>
                  </a:lnTo>
                  <a:lnTo>
                    <a:pt x="285" y="37"/>
                  </a:lnTo>
                  <a:lnTo>
                    <a:pt x="315" y="44"/>
                  </a:lnTo>
                  <a:lnTo>
                    <a:pt x="345" y="53"/>
                  </a:lnTo>
                  <a:lnTo>
                    <a:pt x="374" y="62"/>
                  </a:lnTo>
                  <a:lnTo>
                    <a:pt x="404" y="72"/>
                  </a:lnTo>
                  <a:lnTo>
                    <a:pt x="433" y="83"/>
                  </a:lnTo>
                  <a:lnTo>
                    <a:pt x="461" y="94"/>
                  </a:lnTo>
                  <a:lnTo>
                    <a:pt x="489" y="106"/>
                  </a:lnTo>
                  <a:lnTo>
                    <a:pt x="517" y="119"/>
                  </a:lnTo>
                  <a:lnTo>
                    <a:pt x="545" y="132"/>
                  </a:lnTo>
                  <a:lnTo>
                    <a:pt x="572" y="145"/>
                  </a:lnTo>
                  <a:lnTo>
                    <a:pt x="599" y="160"/>
                  </a:lnTo>
                  <a:lnTo>
                    <a:pt x="625" y="175"/>
                  </a:lnTo>
                  <a:lnTo>
                    <a:pt x="651" y="190"/>
                  </a:lnTo>
                  <a:lnTo>
                    <a:pt x="676" y="206"/>
                  </a:lnTo>
                  <a:lnTo>
                    <a:pt x="702" y="223"/>
                  </a:lnTo>
                  <a:lnTo>
                    <a:pt x="726" y="240"/>
                  </a:lnTo>
                  <a:lnTo>
                    <a:pt x="751" y="259"/>
                  </a:lnTo>
                  <a:lnTo>
                    <a:pt x="774" y="277"/>
                  </a:lnTo>
                  <a:lnTo>
                    <a:pt x="798" y="296"/>
                  </a:lnTo>
                  <a:lnTo>
                    <a:pt x="820" y="316"/>
                  </a:lnTo>
                  <a:lnTo>
                    <a:pt x="843" y="336"/>
                  </a:lnTo>
                  <a:lnTo>
                    <a:pt x="866" y="356"/>
                  </a:lnTo>
                  <a:lnTo>
                    <a:pt x="887" y="377"/>
                  </a:lnTo>
                  <a:lnTo>
                    <a:pt x="908" y="398"/>
                  </a:lnTo>
                  <a:lnTo>
                    <a:pt x="928" y="421"/>
                  </a:lnTo>
                  <a:lnTo>
                    <a:pt x="948" y="444"/>
                  </a:lnTo>
                  <a:lnTo>
                    <a:pt x="967" y="467"/>
                  </a:lnTo>
                  <a:lnTo>
                    <a:pt x="986" y="490"/>
                  </a:lnTo>
                  <a:lnTo>
                    <a:pt x="1004" y="514"/>
                  </a:lnTo>
                  <a:lnTo>
                    <a:pt x="1023" y="538"/>
                  </a:lnTo>
                  <a:lnTo>
                    <a:pt x="1040" y="564"/>
                  </a:lnTo>
                  <a:lnTo>
                    <a:pt x="1057" y="589"/>
                  </a:lnTo>
                  <a:lnTo>
                    <a:pt x="1073" y="614"/>
                  </a:lnTo>
                  <a:lnTo>
                    <a:pt x="1088" y="640"/>
                  </a:lnTo>
                  <a:lnTo>
                    <a:pt x="1103" y="666"/>
                  </a:lnTo>
                  <a:lnTo>
                    <a:pt x="1117" y="693"/>
                  </a:lnTo>
                  <a:lnTo>
                    <a:pt x="1131" y="720"/>
                  </a:lnTo>
                  <a:lnTo>
                    <a:pt x="1144" y="748"/>
                  </a:lnTo>
                  <a:lnTo>
                    <a:pt x="1156" y="776"/>
                  </a:lnTo>
                  <a:lnTo>
                    <a:pt x="1168" y="804"/>
                  </a:lnTo>
                  <a:lnTo>
                    <a:pt x="1180" y="833"/>
                  </a:lnTo>
                  <a:lnTo>
                    <a:pt x="1190" y="861"/>
                  </a:lnTo>
                  <a:lnTo>
                    <a:pt x="1200" y="891"/>
                  </a:lnTo>
                  <a:lnTo>
                    <a:pt x="1209" y="921"/>
                  </a:lnTo>
                  <a:lnTo>
                    <a:pt x="1217" y="950"/>
                  </a:lnTo>
                  <a:lnTo>
                    <a:pt x="1224" y="980"/>
                  </a:lnTo>
                  <a:lnTo>
                    <a:pt x="1231" y="1010"/>
                  </a:lnTo>
                  <a:lnTo>
                    <a:pt x="1237" y="1042"/>
                  </a:lnTo>
                  <a:lnTo>
                    <a:pt x="1243" y="1073"/>
                  </a:lnTo>
                  <a:lnTo>
                    <a:pt x="1248" y="1104"/>
                  </a:lnTo>
                  <a:lnTo>
                    <a:pt x="1252" y="1135"/>
                  </a:lnTo>
                  <a:lnTo>
                    <a:pt x="1255" y="1166"/>
                  </a:lnTo>
                  <a:lnTo>
                    <a:pt x="1257" y="1198"/>
                  </a:lnTo>
                  <a:lnTo>
                    <a:pt x="1259" y="1231"/>
                  </a:lnTo>
                  <a:lnTo>
                    <a:pt x="1260" y="1263"/>
                  </a:lnTo>
                  <a:lnTo>
                    <a:pt x="921" y="1451"/>
                  </a:lnTo>
                  <a:lnTo>
                    <a:pt x="622" y="1246"/>
                  </a:lnTo>
                  <a:lnTo>
                    <a:pt x="622" y="1231"/>
                  </a:lnTo>
                  <a:lnTo>
                    <a:pt x="620" y="1215"/>
                  </a:lnTo>
                  <a:lnTo>
                    <a:pt x="616" y="1184"/>
                  </a:lnTo>
                  <a:lnTo>
                    <a:pt x="611" y="1154"/>
                  </a:lnTo>
                  <a:lnTo>
                    <a:pt x="608" y="1139"/>
                  </a:lnTo>
                  <a:lnTo>
                    <a:pt x="605" y="1125"/>
                  </a:lnTo>
                  <a:lnTo>
                    <a:pt x="597" y="1096"/>
                  </a:lnTo>
                  <a:lnTo>
                    <a:pt x="593" y="1082"/>
                  </a:lnTo>
                  <a:lnTo>
                    <a:pt x="588" y="1067"/>
                  </a:lnTo>
                  <a:lnTo>
                    <a:pt x="577" y="1039"/>
                  </a:lnTo>
                  <a:lnTo>
                    <a:pt x="572" y="1025"/>
                  </a:lnTo>
                  <a:lnTo>
                    <a:pt x="566" y="1012"/>
                  </a:lnTo>
                  <a:lnTo>
                    <a:pt x="559" y="998"/>
                  </a:lnTo>
                  <a:lnTo>
                    <a:pt x="553" y="985"/>
                  </a:lnTo>
                  <a:lnTo>
                    <a:pt x="539" y="959"/>
                  </a:lnTo>
                  <a:lnTo>
                    <a:pt x="530" y="947"/>
                  </a:lnTo>
                  <a:lnTo>
                    <a:pt x="523" y="934"/>
                  </a:lnTo>
                  <a:lnTo>
                    <a:pt x="506" y="910"/>
                  </a:lnTo>
                  <a:lnTo>
                    <a:pt x="498" y="898"/>
                  </a:lnTo>
                  <a:lnTo>
                    <a:pt x="489" y="887"/>
                  </a:lnTo>
                  <a:lnTo>
                    <a:pt x="480" y="874"/>
                  </a:lnTo>
                  <a:lnTo>
                    <a:pt x="471" y="863"/>
                  </a:lnTo>
                  <a:lnTo>
                    <a:pt x="461" y="852"/>
                  </a:lnTo>
                  <a:lnTo>
                    <a:pt x="451" y="841"/>
                  </a:lnTo>
                  <a:lnTo>
                    <a:pt x="431" y="821"/>
                  </a:lnTo>
                  <a:lnTo>
                    <a:pt x="410" y="801"/>
                  </a:lnTo>
                  <a:lnTo>
                    <a:pt x="399" y="791"/>
                  </a:lnTo>
                  <a:lnTo>
                    <a:pt x="388" y="782"/>
                  </a:lnTo>
                  <a:lnTo>
                    <a:pt x="375" y="773"/>
                  </a:lnTo>
                  <a:lnTo>
                    <a:pt x="364" y="764"/>
                  </a:lnTo>
                  <a:lnTo>
                    <a:pt x="352" y="755"/>
                  </a:lnTo>
                  <a:lnTo>
                    <a:pt x="340" y="747"/>
                  </a:lnTo>
                  <a:lnTo>
                    <a:pt x="328" y="739"/>
                  </a:lnTo>
                  <a:lnTo>
                    <a:pt x="315" y="731"/>
                  </a:lnTo>
                  <a:lnTo>
                    <a:pt x="290" y="716"/>
                  </a:lnTo>
                  <a:lnTo>
                    <a:pt x="277" y="709"/>
                  </a:lnTo>
                  <a:lnTo>
                    <a:pt x="264" y="702"/>
                  </a:lnTo>
                  <a:lnTo>
                    <a:pt x="237" y="690"/>
                  </a:lnTo>
                  <a:lnTo>
                    <a:pt x="223" y="684"/>
                  </a:lnTo>
                  <a:lnTo>
                    <a:pt x="209" y="678"/>
                  </a:lnTo>
                  <a:lnTo>
                    <a:pt x="181" y="669"/>
                  </a:lnTo>
                  <a:lnTo>
                    <a:pt x="152" y="660"/>
                  </a:lnTo>
                  <a:lnTo>
                    <a:pt x="137" y="656"/>
                  </a:lnTo>
                  <a:lnTo>
                    <a:pt x="123" y="653"/>
                  </a:lnTo>
                  <a:lnTo>
                    <a:pt x="108" y="649"/>
                  </a:lnTo>
                  <a:lnTo>
                    <a:pt x="93" y="647"/>
                  </a:lnTo>
                  <a:lnTo>
                    <a:pt x="63" y="642"/>
                  </a:lnTo>
                  <a:lnTo>
                    <a:pt x="47" y="640"/>
                  </a:lnTo>
                  <a:lnTo>
                    <a:pt x="31" y="639"/>
                  </a:lnTo>
                  <a:lnTo>
                    <a:pt x="16" y="638"/>
                  </a:lnTo>
                  <a:lnTo>
                    <a:pt x="0" y="637"/>
                  </a:lnTo>
                  <a:lnTo>
                    <a:pt x="197" y="348"/>
                  </a:lnTo>
                  <a:lnTo>
                    <a:pt x="3" y="0"/>
                  </a:lnTo>
                  <a:close/>
                </a:path>
              </a:pathLst>
            </a:custGeom>
            <a:solidFill>
              <a:schemeClr val="accent1"/>
            </a:solidFill>
            <a:ln>
              <a:noFill/>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微软雅黑"/>
                <a:ea typeface="微软雅黑"/>
                <a:cs typeface="+mn-cs"/>
              </a:endParaRPr>
            </a:p>
          </p:txBody>
        </p:sp>
        <p:sp>
          <p:nvSpPr>
            <p:cNvPr id="35" name="文本框 34"/>
            <p:cNvSpPr txBox="1"/>
            <p:nvPr/>
          </p:nvSpPr>
          <p:spPr>
            <a:xfrm>
              <a:off x="6207098" y="2241670"/>
              <a:ext cx="64085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华文细黑" panose="02010600040101010101" pitchFamily="2" charset="-122"/>
                  <a:ea typeface="华文细黑" panose="02010600040101010101" pitchFamily="2" charset="-122"/>
                  <a:cs typeface="Arial" panose="020B0604020202090204" pitchFamily="34" charset="0"/>
                </a:rPr>
                <a:t>02</a:t>
              </a:r>
            </a:p>
          </p:txBody>
        </p:sp>
      </p:grpSp>
      <p:grpSp>
        <p:nvGrpSpPr>
          <p:cNvPr id="36" name="组合 35"/>
          <p:cNvGrpSpPr/>
          <p:nvPr/>
        </p:nvGrpSpPr>
        <p:grpSpPr>
          <a:xfrm>
            <a:off x="5874574" y="3310528"/>
            <a:ext cx="1646760" cy="1466605"/>
            <a:chOff x="5556804" y="3291073"/>
            <a:chExt cx="1646760" cy="1466605"/>
          </a:xfrm>
        </p:grpSpPr>
        <p:sp>
          <p:nvSpPr>
            <p:cNvPr id="37" name="Freeform 13"/>
            <p:cNvSpPr>
              <a:spLocks noChangeAspect="1"/>
            </p:cNvSpPr>
            <p:nvPr/>
          </p:nvSpPr>
          <p:spPr bwMode="auto">
            <a:xfrm>
              <a:off x="5556804" y="3291073"/>
              <a:ext cx="1646760" cy="1466605"/>
            </a:xfrm>
            <a:custGeom>
              <a:avLst/>
              <a:gdLst>
                <a:gd name="T0" fmla="*/ 0 w 1385"/>
                <a:gd name="T1" fmla="*/ 903 h 1233"/>
                <a:gd name="T2" fmla="*/ 221 w 1385"/>
                <a:gd name="T3" fmla="*/ 588 h 1233"/>
                <a:gd name="T4" fmla="*/ 262 w 1385"/>
                <a:gd name="T5" fmla="*/ 579 h 1233"/>
                <a:gd name="T6" fmla="*/ 302 w 1385"/>
                <a:gd name="T7" fmla="*/ 567 h 1233"/>
                <a:gd name="T8" fmla="*/ 354 w 1385"/>
                <a:gd name="T9" fmla="*/ 548 h 1233"/>
                <a:gd name="T10" fmla="*/ 391 w 1385"/>
                <a:gd name="T11" fmla="*/ 531 h 1233"/>
                <a:gd name="T12" fmla="*/ 427 w 1385"/>
                <a:gd name="T13" fmla="*/ 511 h 1233"/>
                <a:gd name="T14" fmla="*/ 472 w 1385"/>
                <a:gd name="T15" fmla="*/ 482 h 1233"/>
                <a:gd name="T16" fmla="*/ 506 w 1385"/>
                <a:gd name="T17" fmla="*/ 458 h 1233"/>
                <a:gd name="T18" fmla="*/ 526 w 1385"/>
                <a:gd name="T19" fmla="*/ 441 h 1233"/>
                <a:gd name="T20" fmla="*/ 546 w 1385"/>
                <a:gd name="T21" fmla="*/ 423 h 1233"/>
                <a:gd name="T22" fmla="*/ 565 w 1385"/>
                <a:gd name="T23" fmla="*/ 405 h 1233"/>
                <a:gd name="T24" fmla="*/ 584 w 1385"/>
                <a:gd name="T25" fmla="*/ 385 h 1233"/>
                <a:gd name="T26" fmla="*/ 610 w 1385"/>
                <a:gd name="T27" fmla="*/ 353 h 1233"/>
                <a:gd name="T28" fmla="*/ 642 w 1385"/>
                <a:gd name="T29" fmla="*/ 310 h 1233"/>
                <a:gd name="T30" fmla="*/ 671 w 1385"/>
                <a:gd name="T31" fmla="*/ 264 h 1233"/>
                <a:gd name="T32" fmla="*/ 689 w 1385"/>
                <a:gd name="T33" fmla="*/ 228 h 1233"/>
                <a:gd name="T34" fmla="*/ 705 w 1385"/>
                <a:gd name="T35" fmla="*/ 189 h 1233"/>
                <a:gd name="T36" fmla="*/ 723 w 1385"/>
                <a:gd name="T37" fmla="*/ 138 h 1233"/>
                <a:gd name="T38" fmla="*/ 737 w 1385"/>
                <a:gd name="T39" fmla="*/ 84 h 1233"/>
                <a:gd name="T40" fmla="*/ 746 w 1385"/>
                <a:gd name="T41" fmla="*/ 28 h 1233"/>
                <a:gd name="T42" fmla="*/ 748 w 1385"/>
                <a:gd name="T43" fmla="*/ 0 h 1233"/>
                <a:gd name="T44" fmla="*/ 1385 w 1385"/>
                <a:gd name="T45" fmla="*/ 4 h 1233"/>
                <a:gd name="T46" fmla="*/ 1382 w 1385"/>
                <a:gd name="T47" fmla="*/ 66 h 1233"/>
                <a:gd name="T48" fmla="*/ 1375 w 1385"/>
                <a:gd name="T49" fmla="*/ 126 h 1233"/>
                <a:gd name="T50" fmla="*/ 1366 w 1385"/>
                <a:gd name="T51" fmla="*/ 185 h 1233"/>
                <a:gd name="T52" fmla="*/ 1354 w 1385"/>
                <a:gd name="T53" fmla="*/ 245 h 1233"/>
                <a:gd name="T54" fmla="*/ 1339 w 1385"/>
                <a:gd name="T55" fmla="*/ 302 h 1233"/>
                <a:gd name="T56" fmla="*/ 1322 w 1385"/>
                <a:gd name="T57" fmla="*/ 359 h 1233"/>
                <a:gd name="T58" fmla="*/ 1301 w 1385"/>
                <a:gd name="T59" fmla="*/ 414 h 1233"/>
                <a:gd name="T60" fmla="*/ 1279 w 1385"/>
                <a:gd name="T61" fmla="*/ 468 h 1233"/>
                <a:gd name="T62" fmla="*/ 1255 w 1385"/>
                <a:gd name="T63" fmla="*/ 522 h 1233"/>
                <a:gd name="T64" fmla="*/ 1228 w 1385"/>
                <a:gd name="T65" fmla="*/ 573 h 1233"/>
                <a:gd name="T66" fmla="*/ 1200 w 1385"/>
                <a:gd name="T67" fmla="*/ 623 h 1233"/>
                <a:gd name="T68" fmla="*/ 1169 w 1385"/>
                <a:gd name="T69" fmla="*/ 671 h 1233"/>
                <a:gd name="T70" fmla="*/ 1135 w 1385"/>
                <a:gd name="T71" fmla="*/ 719 h 1233"/>
                <a:gd name="T72" fmla="*/ 1099 w 1385"/>
                <a:gd name="T73" fmla="*/ 764 h 1233"/>
                <a:gd name="T74" fmla="*/ 1062 w 1385"/>
                <a:gd name="T75" fmla="*/ 808 h 1233"/>
                <a:gd name="T76" fmla="*/ 1023 w 1385"/>
                <a:gd name="T77" fmla="*/ 851 h 1233"/>
                <a:gd name="T78" fmla="*/ 982 w 1385"/>
                <a:gd name="T79" fmla="*/ 891 h 1233"/>
                <a:gd name="T80" fmla="*/ 939 w 1385"/>
                <a:gd name="T81" fmla="*/ 929 h 1233"/>
                <a:gd name="T82" fmla="*/ 895 w 1385"/>
                <a:gd name="T83" fmla="*/ 965 h 1233"/>
                <a:gd name="T84" fmla="*/ 849 w 1385"/>
                <a:gd name="T85" fmla="*/ 1000 h 1233"/>
                <a:gd name="T86" fmla="*/ 801 w 1385"/>
                <a:gd name="T87" fmla="*/ 1032 h 1233"/>
                <a:gd name="T88" fmla="*/ 752 w 1385"/>
                <a:gd name="T89" fmla="*/ 1063 h 1233"/>
                <a:gd name="T90" fmla="*/ 701 w 1385"/>
                <a:gd name="T91" fmla="*/ 1090 h 1233"/>
                <a:gd name="T92" fmla="*/ 649 w 1385"/>
                <a:gd name="T93" fmla="*/ 1116 h 1233"/>
                <a:gd name="T94" fmla="*/ 595 w 1385"/>
                <a:gd name="T95" fmla="*/ 1139 h 1233"/>
                <a:gd name="T96" fmla="*/ 541 w 1385"/>
                <a:gd name="T97" fmla="*/ 1161 h 1233"/>
                <a:gd name="T98" fmla="*/ 485 w 1385"/>
                <a:gd name="T99" fmla="*/ 1180 h 1233"/>
                <a:gd name="T100" fmla="*/ 428 w 1385"/>
                <a:gd name="T101" fmla="*/ 1196 h 1233"/>
                <a:gd name="T102" fmla="*/ 370 w 1385"/>
                <a:gd name="T103" fmla="*/ 1209 h 1233"/>
                <a:gd name="T104" fmla="*/ 311 w 1385"/>
                <a:gd name="T105" fmla="*/ 1220 h 1233"/>
                <a:gd name="T106" fmla="*/ 251 w 1385"/>
                <a:gd name="T107" fmla="*/ 1228 h 1233"/>
                <a:gd name="T108" fmla="*/ 191 w 1385"/>
                <a:gd name="T109" fmla="*/ 123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5" h="1233">
                  <a:moveTo>
                    <a:pt x="191" y="1233"/>
                  </a:moveTo>
                  <a:lnTo>
                    <a:pt x="0" y="903"/>
                  </a:lnTo>
                  <a:lnTo>
                    <a:pt x="194" y="592"/>
                  </a:lnTo>
                  <a:lnTo>
                    <a:pt x="221" y="588"/>
                  </a:lnTo>
                  <a:lnTo>
                    <a:pt x="248" y="582"/>
                  </a:lnTo>
                  <a:lnTo>
                    <a:pt x="262" y="579"/>
                  </a:lnTo>
                  <a:lnTo>
                    <a:pt x="275" y="575"/>
                  </a:lnTo>
                  <a:lnTo>
                    <a:pt x="302" y="567"/>
                  </a:lnTo>
                  <a:lnTo>
                    <a:pt x="327" y="558"/>
                  </a:lnTo>
                  <a:lnTo>
                    <a:pt x="354" y="548"/>
                  </a:lnTo>
                  <a:lnTo>
                    <a:pt x="379" y="537"/>
                  </a:lnTo>
                  <a:lnTo>
                    <a:pt x="391" y="531"/>
                  </a:lnTo>
                  <a:lnTo>
                    <a:pt x="403" y="525"/>
                  </a:lnTo>
                  <a:lnTo>
                    <a:pt x="427" y="511"/>
                  </a:lnTo>
                  <a:lnTo>
                    <a:pt x="450" y="497"/>
                  </a:lnTo>
                  <a:lnTo>
                    <a:pt x="472" y="482"/>
                  </a:lnTo>
                  <a:lnTo>
                    <a:pt x="494" y="467"/>
                  </a:lnTo>
                  <a:lnTo>
                    <a:pt x="506" y="458"/>
                  </a:lnTo>
                  <a:lnTo>
                    <a:pt x="516" y="450"/>
                  </a:lnTo>
                  <a:lnTo>
                    <a:pt x="526" y="441"/>
                  </a:lnTo>
                  <a:lnTo>
                    <a:pt x="536" y="432"/>
                  </a:lnTo>
                  <a:lnTo>
                    <a:pt x="546" y="423"/>
                  </a:lnTo>
                  <a:lnTo>
                    <a:pt x="556" y="414"/>
                  </a:lnTo>
                  <a:lnTo>
                    <a:pt x="565" y="405"/>
                  </a:lnTo>
                  <a:lnTo>
                    <a:pt x="575" y="395"/>
                  </a:lnTo>
                  <a:lnTo>
                    <a:pt x="584" y="385"/>
                  </a:lnTo>
                  <a:lnTo>
                    <a:pt x="593" y="375"/>
                  </a:lnTo>
                  <a:lnTo>
                    <a:pt x="610" y="353"/>
                  </a:lnTo>
                  <a:lnTo>
                    <a:pt x="626" y="332"/>
                  </a:lnTo>
                  <a:lnTo>
                    <a:pt x="642" y="310"/>
                  </a:lnTo>
                  <a:lnTo>
                    <a:pt x="656" y="287"/>
                  </a:lnTo>
                  <a:lnTo>
                    <a:pt x="671" y="264"/>
                  </a:lnTo>
                  <a:lnTo>
                    <a:pt x="683" y="240"/>
                  </a:lnTo>
                  <a:lnTo>
                    <a:pt x="689" y="228"/>
                  </a:lnTo>
                  <a:lnTo>
                    <a:pt x="695" y="215"/>
                  </a:lnTo>
                  <a:lnTo>
                    <a:pt x="705" y="189"/>
                  </a:lnTo>
                  <a:lnTo>
                    <a:pt x="715" y="164"/>
                  </a:lnTo>
                  <a:lnTo>
                    <a:pt x="723" y="138"/>
                  </a:lnTo>
                  <a:lnTo>
                    <a:pt x="731" y="111"/>
                  </a:lnTo>
                  <a:lnTo>
                    <a:pt x="737" y="84"/>
                  </a:lnTo>
                  <a:lnTo>
                    <a:pt x="742" y="57"/>
                  </a:lnTo>
                  <a:lnTo>
                    <a:pt x="746" y="28"/>
                  </a:lnTo>
                  <a:lnTo>
                    <a:pt x="747" y="14"/>
                  </a:lnTo>
                  <a:lnTo>
                    <a:pt x="748" y="0"/>
                  </a:lnTo>
                  <a:lnTo>
                    <a:pt x="1032" y="202"/>
                  </a:lnTo>
                  <a:lnTo>
                    <a:pt x="1385" y="4"/>
                  </a:lnTo>
                  <a:lnTo>
                    <a:pt x="1384" y="36"/>
                  </a:lnTo>
                  <a:lnTo>
                    <a:pt x="1382" y="66"/>
                  </a:lnTo>
                  <a:lnTo>
                    <a:pt x="1379" y="96"/>
                  </a:lnTo>
                  <a:lnTo>
                    <a:pt x="1375" y="126"/>
                  </a:lnTo>
                  <a:lnTo>
                    <a:pt x="1371" y="156"/>
                  </a:lnTo>
                  <a:lnTo>
                    <a:pt x="1366" y="185"/>
                  </a:lnTo>
                  <a:lnTo>
                    <a:pt x="1360" y="216"/>
                  </a:lnTo>
                  <a:lnTo>
                    <a:pt x="1354" y="245"/>
                  </a:lnTo>
                  <a:lnTo>
                    <a:pt x="1347" y="273"/>
                  </a:lnTo>
                  <a:lnTo>
                    <a:pt x="1339" y="302"/>
                  </a:lnTo>
                  <a:lnTo>
                    <a:pt x="1331" y="330"/>
                  </a:lnTo>
                  <a:lnTo>
                    <a:pt x="1322" y="359"/>
                  </a:lnTo>
                  <a:lnTo>
                    <a:pt x="1313" y="387"/>
                  </a:lnTo>
                  <a:lnTo>
                    <a:pt x="1301" y="414"/>
                  </a:lnTo>
                  <a:lnTo>
                    <a:pt x="1291" y="441"/>
                  </a:lnTo>
                  <a:lnTo>
                    <a:pt x="1279" y="468"/>
                  </a:lnTo>
                  <a:lnTo>
                    <a:pt x="1268" y="494"/>
                  </a:lnTo>
                  <a:lnTo>
                    <a:pt x="1255" y="522"/>
                  </a:lnTo>
                  <a:lnTo>
                    <a:pt x="1242" y="547"/>
                  </a:lnTo>
                  <a:lnTo>
                    <a:pt x="1228" y="573"/>
                  </a:lnTo>
                  <a:lnTo>
                    <a:pt x="1214" y="598"/>
                  </a:lnTo>
                  <a:lnTo>
                    <a:pt x="1200" y="623"/>
                  </a:lnTo>
                  <a:lnTo>
                    <a:pt x="1184" y="647"/>
                  </a:lnTo>
                  <a:lnTo>
                    <a:pt x="1169" y="671"/>
                  </a:lnTo>
                  <a:lnTo>
                    <a:pt x="1152" y="696"/>
                  </a:lnTo>
                  <a:lnTo>
                    <a:pt x="1135" y="719"/>
                  </a:lnTo>
                  <a:lnTo>
                    <a:pt x="1117" y="742"/>
                  </a:lnTo>
                  <a:lnTo>
                    <a:pt x="1099" y="764"/>
                  </a:lnTo>
                  <a:lnTo>
                    <a:pt x="1081" y="786"/>
                  </a:lnTo>
                  <a:lnTo>
                    <a:pt x="1062" y="808"/>
                  </a:lnTo>
                  <a:lnTo>
                    <a:pt x="1043" y="829"/>
                  </a:lnTo>
                  <a:lnTo>
                    <a:pt x="1023" y="851"/>
                  </a:lnTo>
                  <a:lnTo>
                    <a:pt x="1003" y="871"/>
                  </a:lnTo>
                  <a:lnTo>
                    <a:pt x="982" y="891"/>
                  </a:lnTo>
                  <a:lnTo>
                    <a:pt x="961" y="910"/>
                  </a:lnTo>
                  <a:lnTo>
                    <a:pt x="939" y="929"/>
                  </a:lnTo>
                  <a:lnTo>
                    <a:pt x="917" y="947"/>
                  </a:lnTo>
                  <a:lnTo>
                    <a:pt x="895" y="965"/>
                  </a:lnTo>
                  <a:lnTo>
                    <a:pt x="872" y="982"/>
                  </a:lnTo>
                  <a:lnTo>
                    <a:pt x="849" y="1000"/>
                  </a:lnTo>
                  <a:lnTo>
                    <a:pt x="826" y="1017"/>
                  </a:lnTo>
                  <a:lnTo>
                    <a:pt x="801" y="1032"/>
                  </a:lnTo>
                  <a:lnTo>
                    <a:pt x="776" y="1048"/>
                  </a:lnTo>
                  <a:lnTo>
                    <a:pt x="752" y="1063"/>
                  </a:lnTo>
                  <a:lnTo>
                    <a:pt x="727" y="1077"/>
                  </a:lnTo>
                  <a:lnTo>
                    <a:pt x="701" y="1090"/>
                  </a:lnTo>
                  <a:lnTo>
                    <a:pt x="676" y="1104"/>
                  </a:lnTo>
                  <a:lnTo>
                    <a:pt x="649" y="1116"/>
                  </a:lnTo>
                  <a:lnTo>
                    <a:pt x="622" y="1128"/>
                  </a:lnTo>
                  <a:lnTo>
                    <a:pt x="595" y="1139"/>
                  </a:lnTo>
                  <a:lnTo>
                    <a:pt x="568" y="1150"/>
                  </a:lnTo>
                  <a:lnTo>
                    <a:pt x="541" y="1161"/>
                  </a:lnTo>
                  <a:lnTo>
                    <a:pt x="514" y="1171"/>
                  </a:lnTo>
                  <a:lnTo>
                    <a:pt x="485" y="1180"/>
                  </a:lnTo>
                  <a:lnTo>
                    <a:pt x="456" y="1188"/>
                  </a:lnTo>
                  <a:lnTo>
                    <a:pt x="428" y="1196"/>
                  </a:lnTo>
                  <a:lnTo>
                    <a:pt x="399" y="1203"/>
                  </a:lnTo>
                  <a:lnTo>
                    <a:pt x="370" y="1209"/>
                  </a:lnTo>
                  <a:lnTo>
                    <a:pt x="340" y="1215"/>
                  </a:lnTo>
                  <a:lnTo>
                    <a:pt x="311" y="1220"/>
                  </a:lnTo>
                  <a:lnTo>
                    <a:pt x="281" y="1224"/>
                  </a:lnTo>
                  <a:lnTo>
                    <a:pt x="251" y="1228"/>
                  </a:lnTo>
                  <a:lnTo>
                    <a:pt x="221" y="1231"/>
                  </a:lnTo>
                  <a:lnTo>
                    <a:pt x="191" y="1233"/>
                  </a:lnTo>
                  <a:close/>
                </a:path>
              </a:pathLst>
            </a:custGeom>
            <a:solidFill>
              <a:srgbClr val="7F7F7F"/>
            </a:solidFill>
            <a:ln>
              <a:noFill/>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38" name="文本框 37"/>
            <p:cNvSpPr txBox="1"/>
            <p:nvPr/>
          </p:nvSpPr>
          <p:spPr>
            <a:xfrm>
              <a:off x="6207098" y="3884868"/>
              <a:ext cx="64085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华文细黑" panose="02010600040101010101" pitchFamily="2" charset="-122"/>
                  <a:ea typeface="华文细黑" panose="02010600040101010101" pitchFamily="2" charset="-122"/>
                  <a:cs typeface="Arial" panose="020B0604020202090204" pitchFamily="34" charset="0"/>
                </a:rPr>
                <a:t>04</a:t>
              </a:r>
            </a:p>
          </p:txBody>
        </p:sp>
      </p:grpSp>
      <p:grpSp>
        <p:nvGrpSpPr>
          <p:cNvPr id="39" name="组合 38"/>
          <p:cNvGrpSpPr/>
          <p:nvPr/>
        </p:nvGrpSpPr>
        <p:grpSpPr>
          <a:xfrm>
            <a:off x="4483449" y="3157088"/>
            <a:ext cx="1539750" cy="1622424"/>
            <a:chOff x="4165679" y="3137633"/>
            <a:chExt cx="1539750" cy="1622424"/>
          </a:xfrm>
        </p:grpSpPr>
        <p:sp>
          <p:nvSpPr>
            <p:cNvPr id="40" name="Freeform 12"/>
            <p:cNvSpPr>
              <a:spLocks noChangeAspect="1"/>
            </p:cNvSpPr>
            <p:nvPr/>
          </p:nvSpPr>
          <p:spPr bwMode="auto">
            <a:xfrm>
              <a:off x="4165679" y="3137633"/>
              <a:ext cx="1539750" cy="1622424"/>
            </a:xfrm>
            <a:custGeom>
              <a:avLst/>
              <a:gdLst>
                <a:gd name="T0" fmla="*/ 1096 w 1295"/>
                <a:gd name="T1" fmla="*/ 1023 h 1364"/>
                <a:gd name="T2" fmla="*/ 1276 w 1295"/>
                <a:gd name="T3" fmla="*/ 728 h 1364"/>
                <a:gd name="T4" fmla="*/ 1232 w 1295"/>
                <a:gd name="T5" fmla="*/ 726 h 1364"/>
                <a:gd name="T6" fmla="*/ 1187 w 1295"/>
                <a:gd name="T7" fmla="*/ 722 h 1364"/>
                <a:gd name="T8" fmla="*/ 1131 w 1295"/>
                <a:gd name="T9" fmla="*/ 711 h 1364"/>
                <a:gd name="T10" fmla="*/ 1103 w 1295"/>
                <a:gd name="T11" fmla="*/ 704 h 1364"/>
                <a:gd name="T12" fmla="*/ 1050 w 1295"/>
                <a:gd name="T13" fmla="*/ 687 h 1364"/>
                <a:gd name="T14" fmla="*/ 1023 w 1295"/>
                <a:gd name="T15" fmla="*/ 677 h 1364"/>
                <a:gd name="T16" fmla="*/ 973 w 1295"/>
                <a:gd name="T17" fmla="*/ 653 h 1364"/>
                <a:gd name="T18" fmla="*/ 949 w 1295"/>
                <a:gd name="T19" fmla="*/ 638 h 1364"/>
                <a:gd name="T20" fmla="*/ 902 w 1295"/>
                <a:gd name="T21" fmla="*/ 608 h 1364"/>
                <a:gd name="T22" fmla="*/ 880 w 1295"/>
                <a:gd name="T23" fmla="*/ 591 h 1364"/>
                <a:gd name="T24" fmla="*/ 837 w 1295"/>
                <a:gd name="T25" fmla="*/ 556 h 1364"/>
                <a:gd name="T26" fmla="*/ 799 w 1295"/>
                <a:gd name="T27" fmla="*/ 517 h 1364"/>
                <a:gd name="T28" fmla="*/ 781 w 1295"/>
                <a:gd name="T29" fmla="*/ 496 h 1364"/>
                <a:gd name="T30" fmla="*/ 747 w 1295"/>
                <a:gd name="T31" fmla="*/ 451 h 1364"/>
                <a:gd name="T32" fmla="*/ 725 w 1295"/>
                <a:gd name="T33" fmla="*/ 417 h 1364"/>
                <a:gd name="T34" fmla="*/ 703 w 1295"/>
                <a:gd name="T35" fmla="*/ 380 h 1364"/>
                <a:gd name="T36" fmla="*/ 680 w 1295"/>
                <a:gd name="T37" fmla="*/ 330 h 1364"/>
                <a:gd name="T38" fmla="*/ 670 w 1295"/>
                <a:gd name="T39" fmla="*/ 303 h 1364"/>
                <a:gd name="T40" fmla="*/ 657 w 1295"/>
                <a:gd name="T41" fmla="*/ 263 h 1364"/>
                <a:gd name="T42" fmla="*/ 646 w 1295"/>
                <a:gd name="T43" fmla="*/ 221 h 1364"/>
                <a:gd name="T44" fmla="*/ 322 w 1295"/>
                <a:gd name="T45" fmla="*/ 0 h 1364"/>
                <a:gd name="T46" fmla="*/ 2 w 1295"/>
                <a:gd name="T47" fmla="*/ 222 h 1364"/>
                <a:gd name="T48" fmla="*/ 10 w 1295"/>
                <a:gd name="T49" fmla="*/ 282 h 1364"/>
                <a:gd name="T50" fmla="*/ 21 w 1295"/>
                <a:gd name="T51" fmla="*/ 343 h 1364"/>
                <a:gd name="T52" fmla="*/ 35 w 1295"/>
                <a:gd name="T53" fmla="*/ 401 h 1364"/>
                <a:gd name="T54" fmla="*/ 51 w 1295"/>
                <a:gd name="T55" fmla="*/ 458 h 1364"/>
                <a:gd name="T56" fmla="*/ 69 w 1295"/>
                <a:gd name="T57" fmla="*/ 516 h 1364"/>
                <a:gd name="T58" fmla="*/ 91 w 1295"/>
                <a:gd name="T59" fmla="*/ 571 h 1364"/>
                <a:gd name="T60" fmla="*/ 115 w 1295"/>
                <a:gd name="T61" fmla="*/ 624 h 1364"/>
                <a:gd name="T62" fmla="*/ 141 w 1295"/>
                <a:gd name="T63" fmla="*/ 678 h 1364"/>
                <a:gd name="T64" fmla="*/ 169 w 1295"/>
                <a:gd name="T65" fmla="*/ 729 h 1364"/>
                <a:gd name="T66" fmla="*/ 200 w 1295"/>
                <a:gd name="T67" fmla="*/ 779 h 1364"/>
                <a:gd name="T68" fmla="*/ 233 w 1295"/>
                <a:gd name="T69" fmla="*/ 828 h 1364"/>
                <a:gd name="T70" fmla="*/ 268 w 1295"/>
                <a:gd name="T71" fmla="*/ 874 h 1364"/>
                <a:gd name="T72" fmla="*/ 305 w 1295"/>
                <a:gd name="T73" fmla="*/ 919 h 1364"/>
                <a:gd name="T74" fmla="*/ 344 w 1295"/>
                <a:gd name="T75" fmla="*/ 962 h 1364"/>
                <a:gd name="T76" fmla="*/ 385 w 1295"/>
                <a:gd name="T77" fmla="*/ 1004 h 1364"/>
                <a:gd name="T78" fmla="*/ 428 w 1295"/>
                <a:gd name="T79" fmla="*/ 1043 h 1364"/>
                <a:gd name="T80" fmla="*/ 473 w 1295"/>
                <a:gd name="T81" fmla="*/ 1081 h 1364"/>
                <a:gd name="T82" fmla="*/ 519 w 1295"/>
                <a:gd name="T83" fmla="*/ 1116 h 1364"/>
                <a:gd name="T84" fmla="*/ 567 w 1295"/>
                <a:gd name="T85" fmla="*/ 1151 h 1364"/>
                <a:gd name="T86" fmla="*/ 616 w 1295"/>
                <a:gd name="T87" fmla="*/ 1182 h 1364"/>
                <a:gd name="T88" fmla="*/ 667 w 1295"/>
                <a:gd name="T89" fmla="*/ 1211 h 1364"/>
                <a:gd name="T90" fmla="*/ 720 w 1295"/>
                <a:gd name="T91" fmla="*/ 1237 h 1364"/>
                <a:gd name="T92" fmla="*/ 774 w 1295"/>
                <a:gd name="T93" fmla="*/ 1262 h 1364"/>
                <a:gd name="T94" fmla="*/ 828 w 1295"/>
                <a:gd name="T95" fmla="*/ 1283 h 1364"/>
                <a:gd name="T96" fmla="*/ 885 w 1295"/>
                <a:gd name="T97" fmla="*/ 1304 h 1364"/>
                <a:gd name="T98" fmla="*/ 942 w 1295"/>
                <a:gd name="T99" fmla="*/ 1321 h 1364"/>
                <a:gd name="T100" fmla="*/ 1001 w 1295"/>
                <a:gd name="T101" fmla="*/ 1335 h 1364"/>
                <a:gd name="T102" fmla="*/ 1061 w 1295"/>
                <a:gd name="T103" fmla="*/ 1346 h 1364"/>
                <a:gd name="T104" fmla="*/ 1121 w 1295"/>
                <a:gd name="T105" fmla="*/ 1355 h 1364"/>
                <a:gd name="T106" fmla="*/ 1182 w 1295"/>
                <a:gd name="T107" fmla="*/ 1361 h 1364"/>
                <a:gd name="T108" fmla="*/ 1245 w 1295"/>
                <a:gd name="T109" fmla="*/ 1364 h 1364"/>
                <a:gd name="T110" fmla="*/ 1281 w 1295"/>
                <a:gd name="T111" fmla="*/ 1364 h 1364"/>
                <a:gd name="T112" fmla="*/ 1290 w 1295"/>
                <a:gd name="T113" fmla="*/ 1362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95" h="1364">
                  <a:moveTo>
                    <a:pt x="1295" y="1362"/>
                  </a:moveTo>
                  <a:lnTo>
                    <a:pt x="1096" y="1023"/>
                  </a:lnTo>
                  <a:lnTo>
                    <a:pt x="1295" y="727"/>
                  </a:lnTo>
                  <a:lnTo>
                    <a:pt x="1276" y="728"/>
                  </a:lnTo>
                  <a:lnTo>
                    <a:pt x="1246" y="727"/>
                  </a:lnTo>
                  <a:lnTo>
                    <a:pt x="1232" y="726"/>
                  </a:lnTo>
                  <a:lnTo>
                    <a:pt x="1217" y="725"/>
                  </a:lnTo>
                  <a:lnTo>
                    <a:pt x="1187" y="722"/>
                  </a:lnTo>
                  <a:lnTo>
                    <a:pt x="1159" y="717"/>
                  </a:lnTo>
                  <a:lnTo>
                    <a:pt x="1131" y="711"/>
                  </a:lnTo>
                  <a:lnTo>
                    <a:pt x="1117" y="708"/>
                  </a:lnTo>
                  <a:lnTo>
                    <a:pt x="1103" y="704"/>
                  </a:lnTo>
                  <a:lnTo>
                    <a:pt x="1076" y="696"/>
                  </a:lnTo>
                  <a:lnTo>
                    <a:pt x="1050" y="687"/>
                  </a:lnTo>
                  <a:lnTo>
                    <a:pt x="1037" y="682"/>
                  </a:lnTo>
                  <a:lnTo>
                    <a:pt x="1023" y="677"/>
                  </a:lnTo>
                  <a:lnTo>
                    <a:pt x="998" y="665"/>
                  </a:lnTo>
                  <a:lnTo>
                    <a:pt x="973" y="653"/>
                  </a:lnTo>
                  <a:lnTo>
                    <a:pt x="961" y="646"/>
                  </a:lnTo>
                  <a:lnTo>
                    <a:pt x="949" y="638"/>
                  </a:lnTo>
                  <a:lnTo>
                    <a:pt x="925" y="623"/>
                  </a:lnTo>
                  <a:lnTo>
                    <a:pt x="902" y="608"/>
                  </a:lnTo>
                  <a:lnTo>
                    <a:pt x="891" y="600"/>
                  </a:lnTo>
                  <a:lnTo>
                    <a:pt x="880" y="591"/>
                  </a:lnTo>
                  <a:lnTo>
                    <a:pt x="858" y="574"/>
                  </a:lnTo>
                  <a:lnTo>
                    <a:pt x="837" y="556"/>
                  </a:lnTo>
                  <a:lnTo>
                    <a:pt x="818" y="537"/>
                  </a:lnTo>
                  <a:lnTo>
                    <a:pt x="799" y="517"/>
                  </a:lnTo>
                  <a:lnTo>
                    <a:pt x="790" y="506"/>
                  </a:lnTo>
                  <a:lnTo>
                    <a:pt x="781" y="496"/>
                  </a:lnTo>
                  <a:lnTo>
                    <a:pt x="764" y="473"/>
                  </a:lnTo>
                  <a:lnTo>
                    <a:pt x="747" y="451"/>
                  </a:lnTo>
                  <a:lnTo>
                    <a:pt x="732" y="428"/>
                  </a:lnTo>
                  <a:lnTo>
                    <a:pt x="725" y="417"/>
                  </a:lnTo>
                  <a:lnTo>
                    <a:pt x="718" y="405"/>
                  </a:lnTo>
                  <a:lnTo>
                    <a:pt x="703" y="380"/>
                  </a:lnTo>
                  <a:lnTo>
                    <a:pt x="691" y="355"/>
                  </a:lnTo>
                  <a:lnTo>
                    <a:pt x="680" y="330"/>
                  </a:lnTo>
                  <a:lnTo>
                    <a:pt x="675" y="316"/>
                  </a:lnTo>
                  <a:lnTo>
                    <a:pt x="670" y="303"/>
                  </a:lnTo>
                  <a:lnTo>
                    <a:pt x="661" y="276"/>
                  </a:lnTo>
                  <a:lnTo>
                    <a:pt x="657" y="263"/>
                  </a:lnTo>
                  <a:lnTo>
                    <a:pt x="653" y="249"/>
                  </a:lnTo>
                  <a:lnTo>
                    <a:pt x="646" y="221"/>
                  </a:lnTo>
                  <a:lnTo>
                    <a:pt x="641" y="193"/>
                  </a:lnTo>
                  <a:lnTo>
                    <a:pt x="322" y="0"/>
                  </a:lnTo>
                  <a:lnTo>
                    <a:pt x="0" y="191"/>
                  </a:lnTo>
                  <a:lnTo>
                    <a:pt x="2" y="222"/>
                  </a:lnTo>
                  <a:lnTo>
                    <a:pt x="6" y="252"/>
                  </a:lnTo>
                  <a:lnTo>
                    <a:pt x="10" y="282"/>
                  </a:lnTo>
                  <a:lnTo>
                    <a:pt x="15" y="312"/>
                  </a:lnTo>
                  <a:lnTo>
                    <a:pt x="21" y="343"/>
                  </a:lnTo>
                  <a:lnTo>
                    <a:pt x="27" y="372"/>
                  </a:lnTo>
                  <a:lnTo>
                    <a:pt x="35" y="401"/>
                  </a:lnTo>
                  <a:lnTo>
                    <a:pt x="42" y="430"/>
                  </a:lnTo>
                  <a:lnTo>
                    <a:pt x="51" y="458"/>
                  </a:lnTo>
                  <a:lnTo>
                    <a:pt x="60" y="488"/>
                  </a:lnTo>
                  <a:lnTo>
                    <a:pt x="69" y="516"/>
                  </a:lnTo>
                  <a:lnTo>
                    <a:pt x="81" y="543"/>
                  </a:lnTo>
                  <a:lnTo>
                    <a:pt x="91" y="571"/>
                  </a:lnTo>
                  <a:lnTo>
                    <a:pt x="103" y="598"/>
                  </a:lnTo>
                  <a:lnTo>
                    <a:pt x="115" y="624"/>
                  </a:lnTo>
                  <a:lnTo>
                    <a:pt x="128" y="652"/>
                  </a:lnTo>
                  <a:lnTo>
                    <a:pt x="141" y="678"/>
                  </a:lnTo>
                  <a:lnTo>
                    <a:pt x="155" y="704"/>
                  </a:lnTo>
                  <a:lnTo>
                    <a:pt x="169" y="729"/>
                  </a:lnTo>
                  <a:lnTo>
                    <a:pt x="184" y="754"/>
                  </a:lnTo>
                  <a:lnTo>
                    <a:pt x="200" y="779"/>
                  </a:lnTo>
                  <a:lnTo>
                    <a:pt x="216" y="803"/>
                  </a:lnTo>
                  <a:lnTo>
                    <a:pt x="233" y="828"/>
                  </a:lnTo>
                  <a:lnTo>
                    <a:pt x="251" y="851"/>
                  </a:lnTo>
                  <a:lnTo>
                    <a:pt x="268" y="874"/>
                  </a:lnTo>
                  <a:lnTo>
                    <a:pt x="287" y="897"/>
                  </a:lnTo>
                  <a:lnTo>
                    <a:pt x="305" y="919"/>
                  </a:lnTo>
                  <a:lnTo>
                    <a:pt x="324" y="941"/>
                  </a:lnTo>
                  <a:lnTo>
                    <a:pt x="344" y="962"/>
                  </a:lnTo>
                  <a:lnTo>
                    <a:pt x="364" y="984"/>
                  </a:lnTo>
                  <a:lnTo>
                    <a:pt x="385" y="1004"/>
                  </a:lnTo>
                  <a:lnTo>
                    <a:pt x="407" y="1024"/>
                  </a:lnTo>
                  <a:lnTo>
                    <a:pt x="428" y="1043"/>
                  </a:lnTo>
                  <a:lnTo>
                    <a:pt x="450" y="1062"/>
                  </a:lnTo>
                  <a:lnTo>
                    <a:pt x="473" y="1081"/>
                  </a:lnTo>
                  <a:lnTo>
                    <a:pt x="495" y="1099"/>
                  </a:lnTo>
                  <a:lnTo>
                    <a:pt x="519" y="1116"/>
                  </a:lnTo>
                  <a:lnTo>
                    <a:pt x="542" y="1134"/>
                  </a:lnTo>
                  <a:lnTo>
                    <a:pt x="567" y="1151"/>
                  </a:lnTo>
                  <a:lnTo>
                    <a:pt x="592" y="1166"/>
                  </a:lnTo>
                  <a:lnTo>
                    <a:pt x="616" y="1182"/>
                  </a:lnTo>
                  <a:lnTo>
                    <a:pt x="642" y="1196"/>
                  </a:lnTo>
                  <a:lnTo>
                    <a:pt x="667" y="1211"/>
                  </a:lnTo>
                  <a:lnTo>
                    <a:pt x="693" y="1224"/>
                  </a:lnTo>
                  <a:lnTo>
                    <a:pt x="720" y="1237"/>
                  </a:lnTo>
                  <a:lnTo>
                    <a:pt x="747" y="1250"/>
                  </a:lnTo>
                  <a:lnTo>
                    <a:pt x="774" y="1262"/>
                  </a:lnTo>
                  <a:lnTo>
                    <a:pt x="801" y="1273"/>
                  </a:lnTo>
                  <a:lnTo>
                    <a:pt x="828" y="1283"/>
                  </a:lnTo>
                  <a:lnTo>
                    <a:pt x="856" y="1294"/>
                  </a:lnTo>
                  <a:lnTo>
                    <a:pt x="885" y="1304"/>
                  </a:lnTo>
                  <a:lnTo>
                    <a:pt x="914" y="1312"/>
                  </a:lnTo>
                  <a:lnTo>
                    <a:pt x="942" y="1321"/>
                  </a:lnTo>
                  <a:lnTo>
                    <a:pt x="971" y="1328"/>
                  </a:lnTo>
                  <a:lnTo>
                    <a:pt x="1001" y="1335"/>
                  </a:lnTo>
                  <a:lnTo>
                    <a:pt x="1030" y="1341"/>
                  </a:lnTo>
                  <a:lnTo>
                    <a:pt x="1061" y="1346"/>
                  </a:lnTo>
                  <a:lnTo>
                    <a:pt x="1091" y="1351"/>
                  </a:lnTo>
                  <a:lnTo>
                    <a:pt x="1121" y="1355"/>
                  </a:lnTo>
                  <a:lnTo>
                    <a:pt x="1151" y="1358"/>
                  </a:lnTo>
                  <a:lnTo>
                    <a:pt x="1182" y="1361"/>
                  </a:lnTo>
                  <a:lnTo>
                    <a:pt x="1214" y="1363"/>
                  </a:lnTo>
                  <a:lnTo>
                    <a:pt x="1245" y="1364"/>
                  </a:lnTo>
                  <a:lnTo>
                    <a:pt x="1276" y="1364"/>
                  </a:lnTo>
                  <a:lnTo>
                    <a:pt x="1281" y="1364"/>
                  </a:lnTo>
                  <a:lnTo>
                    <a:pt x="1285" y="1363"/>
                  </a:lnTo>
                  <a:lnTo>
                    <a:pt x="1290" y="1362"/>
                  </a:lnTo>
                  <a:lnTo>
                    <a:pt x="1295" y="1362"/>
                  </a:lnTo>
                  <a:close/>
                </a:path>
              </a:pathLst>
            </a:custGeom>
            <a:solidFill>
              <a:schemeClr val="accent1"/>
            </a:solidFill>
            <a:ln>
              <a:noFill/>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41" name="文本框 40"/>
            <p:cNvSpPr txBox="1"/>
            <p:nvPr/>
          </p:nvSpPr>
          <p:spPr>
            <a:xfrm>
              <a:off x="4556969" y="3884868"/>
              <a:ext cx="64085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华文细黑" panose="02010600040101010101" pitchFamily="2" charset="-122"/>
                  <a:ea typeface="华文细黑" panose="02010600040101010101" pitchFamily="2" charset="-122"/>
                  <a:cs typeface="Arial" panose="020B0604020202090204" pitchFamily="34" charset="0"/>
                </a:rPr>
                <a:t>03</a:t>
              </a:r>
            </a:p>
          </p:txBody>
        </p:sp>
      </p:grpSp>
      <p:grpSp>
        <p:nvGrpSpPr>
          <p:cNvPr id="43" name="组合 42"/>
          <p:cNvGrpSpPr/>
          <p:nvPr/>
        </p:nvGrpSpPr>
        <p:grpSpPr>
          <a:xfrm>
            <a:off x="5775713" y="5411179"/>
            <a:ext cx="666200" cy="203550"/>
            <a:chOff x="3449924" y="5320904"/>
            <a:chExt cx="666200" cy="203550"/>
          </a:xfrm>
        </p:grpSpPr>
        <p:sp>
          <p:nvSpPr>
            <p:cNvPr id="44" name="Freeform 9"/>
            <p:cNvSpPr/>
            <p:nvPr/>
          </p:nvSpPr>
          <p:spPr bwMode="auto">
            <a:xfrm>
              <a:off x="3676650" y="5320904"/>
              <a:ext cx="212747" cy="20355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45" name="Freeform 9"/>
            <p:cNvSpPr/>
            <p:nvPr/>
          </p:nvSpPr>
          <p:spPr bwMode="auto">
            <a:xfrm>
              <a:off x="3449924" y="5347474"/>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sp>
          <p:nvSpPr>
            <p:cNvPr id="46" name="Freeform 9"/>
            <p:cNvSpPr/>
            <p:nvPr/>
          </p:nvSpPr>
          <p:spPr bwMode="auto">
            <a:xfrm>
              <a:off x="3958918" y="5347474"/>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grpSp>
      <p:sp>
        <p:nvSpPr>
          <p:cNvPr id="47" name="文本框 20"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p:cNvSpPr txBox="1">
            <a:spLocks noChangeArrowheads="1"/>
          </p:cNvSpPr>
          <p:nvPr/>
        </p:nvSpPr>
        <p:spPr bwMode="auto">
          <a:xfrm>
            <a:off x="503160" y="1774002"/>
            <a:ext cx="3165587" cy="368300"/>
          </a:xfrm>
          <a:prstGeom prst="rect">
            <a:avLst/>
          </a:prstGeom>
          <a:solidFill>
            <a:srgbClr val="0070C0"/>
          </a:solid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b="1" i="0" u="none" strike="noStrike" cap="none" spc="0" normalizeH="0" baseline="0">
                <a:ln>
                  <a:noFill/>
                </a:ln>
                <a:solidFill>
                  <a:srgbClr val="0070C0"/>
                </a:solidFill>
                <a:effectLst/>
                <a:uLnTx/>
                <a:uFillTx/>
                <a:latin typeface="微软雅黑" panose="020B0503020204020204" pitchFamily="34" charset="-122"/>
                <a:ea typeface="微软雅黑" panose="020B0503020204020204" pitchFamily="34" charset="-122"/>
                <a:cs typeface="Arial" panose="020B0604020202090204" pitchFamily="34" charset="0"/>
              </a:defRPr>
            </a:lvl1pPr>
          </a:lstStyle>
          <a:p>
            <a:r>
              <a:rPr lang="en" altLang="zh-CN" dirty="0">
                <a:solidFill>
                  <a:schemeClr val="bg1"/>
                </a:solidFill>
                <a:sym typeface="+mn-ea"/>
              </a:rPr>
              <a:t>Data Processing</a:t>
            </a:r>
            <a:endParaRPr lang="zh-CN" altLang="en-US" dirty="0">
              <a:solidFill>
                <a:schemeClr val="bg1"/>
              </a:solidFill>
              <a:sym typeface="+mn-ea"/>
            </a:endParaRPr>
          </a:p>
        </p:txBody>
      </p:sp>
      <p:sp>
        <p:nvSpPr>
          <p:cNvPr id="48" name="矩形 47"/>
          <p:cNvSpPr/>
          <p:nvPr/>
        </p:nvSpPr>
        <p:spPr>
          <a:xfrm>
            <a:off x="400685" y="2200955"/>
            <a:ext cx="3964068" cy="1496564"/>
          </a:xfrm>
          <a:prstGeom prst="rect">
            <a:avLst/>
          </a:prstGeom>
          <a:noFill/>
        </p:spPr>
        <p:txBody>
          <a:bodyPr wrap="square" rtlCol="0">
            <a:spAutoFit/>
          </a:bodyPr>
          <a:lstStyle/>
          <a:p>
            <a:pPr algn="just">
              <a:lnSpc>
                <a:spcPct val="110000"/>
              </a:lnSpc>
            </a:pPr>
            <a:r>
              <a:rPr lang="en" altLang="zh-CN" sz="1400" dirty="0">
                <a:latin typeface="华文细黑" panose="02010600040101010101" pitchFamily="2" charset="-122"/>
                <a:ea typeface="华文细黑" panose="02010600040101010101" pitchFamily="2" charset="-122"/>
                <a:cs typeface="Arial" panose="020B0604020202090204" pitchFamily="34" charset="0"/>
                <a:sym typeface="+mn-ea"/>
              </a:rPr>
              <a:t>collecting and preprocessing various data types, including MRI images, AGE, APOE4 gene, and MMSE scores. The preprocessing ensures the data is clean, normalized, and ready for input into the deep learning models.</a:t>
            </a:r>
            <a:endParaRPr lang="zh-CN" altLang="en-US" sz="1400" dirty="0">
              <a:latin typeface="华文细黑" panose="02010600040101010101" pitchFamily="2" charset="-122"/>
              <a:ea typeface="华文细黑" panose="02010600040101010101" pitchFamily="2" charset="-122"/>
              <a:cs typeface="Arial" panose="020B0604020202090204" pitchFamily="34" charset="0"/>
              <a:sym typeface="+mn-ea"/>
            </a:endParaRPr>
          </a:p>
        </p:txBody>
      </p:sp>
      <p:sp>
        <p:nvSpPr>
          <p:cNvPr id="49" name="文本框 20"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p:cNvSpPr txBox="1">
            <a:spLocks noChangeArrowheads="1"/>
          </p:cNvSpPr>
          <p:nvPr/>
        </p:nvSpPr>
        <p:spPr bwMode="auto">
          <a:xfrm>
            <a:off x="7564267" y="1774002"/>
            <a:ext cx="3869055" cy="369332"/>
          </a:xfrm>
          <a:prstGeom prst="rect">
            <a:avLst/>
          </a:prstGeom>
          <a:solidFill>
            <a:srgbClr val="7F7F7F"/>
          </a:solid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b="1" i="0" u="none" strike="noStrike" cap="none" spc="0" normalizeH="0" baseline="0">
                <a:ln>
                  <a:noFill/>
                </a:ln>
                <a:solidFill>
                  <a:srgbClr val="0070C0"/>
                </a:solidFill>
                <a:effectLst/>
                <a:uLnTx/>
                <a:uFillTx/>
                <a:latin typeface="微软雅黑" panose="020B0503020204020204" pitchFamily="34" charset="-122"/>
                <a:ea typeface="微软雅黑" panose="020B0503020204020204" pitchFamily="34" charset="-122"/>
                <a:cs typeface="Arial" panose="020B0604020202090204" pitchFamily="34" charset="0"/>
              </a:defRPr>
            </a:lvl1pPr>
          </a:lstStyle>
          <a:p>
            <a:r>
              <a:rPr lang="en" altLang="zh-CN" dirty="0">
                <a:solidFill>
                  <a:schemeClr val="bg1"/>
                </a:solidFill>
                <a:sym typeface="Arial" panose="020B0604020202090204" pitchFamily="34" charset="0"/>
              </a:rPr>
              <a:t>Deep Learning Model Building</a:t>
            </a:r>
            <a:endParaRPr lang="zh-CN" altLang="en-US" dirty="0">
              <a:solidFill>
                <a:schemeClr val="bg1"/>
              </a:solidFill>
              <a:sym typeface="Arial" panose="020B0604020202090204" pitchFamily="34" charset="0"/>
            </a:endParaRPr>
          </a:p>
        </p:txBody>
      </p:sp>
      <p:sp>
        <p:nvSpPr>
          <p:cNvPr id="50" name="矩形 49"/>
          <p:cNvSpPr/>
          <p:nvPr/>
        </p:nvSpPr>
        <p:spPr>
          <a:xfrm>
            <a:off x="7579468" y="2113844"/>
            <a:ext cx="3869055" cy="1510665"/>
          </a:xfrm>
          <a:prstGeom prst="rect">
            <a:avLst/>
          </a:prstGeom>
          <a:noFill/>
        </p:spPr>
        <p:txBody>
          <a:bodyPr wrap="square" rtlCol="0">
            <a:spAutoFit/>
          </a:bodyPr>
          <a:lstStyle/>
          <a:p>
            <a:pPr algn="just">
              <a:lnSpc>
                <a:spcPct val="110000"/>
              </a:lnSpc>
            </a:pPr>
            <a:r>
              <a:rPr lang="en-US" altLang="zh-CN" sz="1400" dirty="0">
                <a:latin typeface="华文细黑" panose="02010600040101010101" pitchFamily="2" charset="-122"/>
                <a:ea typeface="华文细黑" panose="02010600040101010101" pitchFamily="2" charset="-122"/>
                <a:cs typeface="Arial" panose="020B0604020202090204" pitchFamily="34" charset="0"/>
              </a:rPr>
              <a:t>In this stage, we construct deep learning models tailored to our specific research goals. These models are designed to handle complex data structures and extract meaningful patterns from the multimodal data.</a:t>
            </a:r>
            <a:endParaRPr lang="en-US" altLang="zh-CN" sz="1400" dirty="0">
              <a:solidFill>
                <a:schemeClr val="tx1"/>
              </a:solidFill>
              <a:latin typeface="华文细黑" panose="02010600040101010101" pitchFamily="2" charset="-122"/>
              <a:ea typeface="华文细黑" panose="02010600040101010101" pitchFamily="2" charset="-122"/>
              <a:cs typeface="Arial" panose="020B0604020202090204" pitchFamily="34" charset="0"/>
            </a:endParaRPr>
          </a:p>
        </p:txBody>
      </p:sp>
      <p:sp>
        <p:nvSpPr>
          <p:cNvPr id="51" name="文本框 20"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p:cNvSpPr txBox="1">
            <a:spLocks noChangeArrowheads="1"/>
          </p:cNvSpPr>
          <p:nvPr/>
        </p:nvSpPr>
        <p:spPr bwMode="auto">
          <a:xfrm>
            <a:off x="503159" y="3698076"/>
            <a:ext cx="3165587" cy="369332"/>
          </a:xfrm>
          <a:prstGeom prst="rect">
            <a:avLst/>
          </a:prstGeom>
          <a:solidFill>
            <a:srgbClr val="0070C0"/>
          </a:solid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b="1" i="0" u="none" strike="noStrike" cap="none" spc="0" normalizeH="0" baseline="0">
                <a:ln>
                  <a:noFill/>
                </a:ln>
                <a:solidFill>
                  <a:srgbClr val="0070C0"/>
                </a:solidFill>
                <a:effectLst/>
                <a:uLnTx/>
                <a:uFillTx/>
                <a:latin typeface="微软雅黑" panose="020B0503020204020204" pitchFamily="34" charset="-122"/>
                <a:ea typeface="微软雅黑" panose="020B0503020204020204" pitchFamily="34" charset="-122"/>
                <a:cs typeface="Arial" panose="020B0604020202090204" pitchFamily="34" charset="0"/>
              </a:defRPr>
            </a:lvl1pPr>
          </a:lstStyle>
          <a:p>
            <a:r>
              <a:rPr lang="en" altLang="zh-CN" dirty="0">
                <a:solidFill>
                  <a:schemeClr val="bg1"/>
                </a:solidFill>
                <a:sym typeface="+mn-ea"/>
              </a:rPr>
              <a:t>Data Fusion</a:t>
            </a:r>
            <a:endParaRPr lang="zh-CN" altLang="en-US" dirty="0">
              <a:solidFill>
                <a:schemeClr val="bg1"/>
              </a:solidFill>
              <a:sym typeface="+mn-ea"/>
            </a:endParaRPr>
          </a:p>
        </p:txBody>
      </p:sp>
      <p:sp>
        <p:nvSpPr>
          <p:cNvPr id="52" name="矩形 51"/>
          <p:cNvSpPr/>
          <p:nvPr/>
        </p:nvSpPr>
        <p:spPr>
          <a:xfrm>
            <a:off x="405926" y="4247844"/>
            <a:ext cx="3676018" cy="1970539"/>
          </a:xfrm>
          <a:prstGeom prst="rect">
            <a:avLst/>
          </a:prstGeom>
          <a:noFill/>
        </p:spPr>
        <p:txBody>
          <a:bodyPr wrap="square" rtlCol="0">
            <a:spAutoFit/>
          </a:bodyPr>
          <a:lstStyle/>
          <a:p>
            <a:pPr algn="just">
              <a:lnSpc>
                <a:spcPct val="110000"/>
              </a:lnSpc>
            </a:pPr>
            <a:r>
              <a:rPr lang="en" altLang="zh-CN" sz="1400" dirty="0">
                <a:latin typeface="华文细黑" panose="02010600040101010101" pitchFamily="2" charset="-122"/>
                <a:ea typeface="华文细黑" panose="02010600040101010101" pitchFamily="2" charset="-122"/>
                <a:cs typeface="Arial" panose="020B0604020202090204" pitchFamily="34" charset="0"/>
                <a:sym typeface="+mn-ea"/>
              </a:rPr>
              <a:t>This crucial step involves integrating MRI image data with non-image data, such as AGE, APOE4 gene, and MMSE scores. The fusion of these diverse data types aims to leverage the complementary information they provide, enabling a more comprehensive analysis and improving diagnostic accuracy.</a:t>
            </a:r>
          </a:p>
        </p:txBody>
      </p:sp>
      <p:sp>
        <p:nvSpPr>
          <p:cNvPr id="53" name="文本框 20"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p:cNvSpPr txBox="1">
            <a:spLocks noChangeArrowheads="1"/>
          </p:cNvSpPr>
          <p:nvPr/>
        </p:nvSpPr>
        <p:spPr bwMode="auto">
          <a:xfrm>
            <a:off x="7564267" y="3674498"/>
            <a:ext cx="3670930" cy="369332"/>
          </a:xfrm>
          <a:prstGeom prst="rect">
            <a:avLst/>
          </a:prstGeom>
          <a:solidFill>
            <a:srgbClr val="7F7F7F"/>
          </a:solid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b="1" i="0" u="none" strike="noStrike" cap="none" spc="0" normalizeH="0" baseline="0">
                <a:ln>
                  <a:noFill/>
                </a:ln>
                <a:solidFill>
                  <a:srgbClr val="0070C0"/>
                </a:solidFill>
                <a:effectLst/>
                <a:uLnTx/>
                <a:uFillTx/>
                <a:latin typeface="微软雅黑" panose="020B0503020204020204" pitchFamily="34" charset="-122"/>
                <a:ea typeface="微软雅黑" panose="020B0503020204020204" pitchFamily="34" charset="-122"/>
                <a:cs typeface="Arial" panose="020B0604020202090204" pitchFamily="34" charset="0"/>
              </a:defRPr>
            </a:lvl1pPr>
          </a:lstStyle>
          <a:p>
            <a:r>
              <a:rPr lang="en-US" altLang="zh-CN" dirty="0">
                <a:solidFill>
                  <a:schemeClr val="bg1"/>
                </a:solidFill>
                <a:sym typeface="+mn-ea"/>
              </a:rPr>
              <a:t>Model Optimization</a:t>
            </a:r>
            <a:endParaRPr lang="zh-CN" altLang="en-US" dirty="0">
              <a:solidFill>
                <a:schemeClr val="bg1"/>
              </a:solidFill>
              <a:sym typeface="Arial" panose="020B0604020202090204" pitchFamily="34" charset="0"/>
            </a:endParaRPr>
          </a:p>
        </p:txBody>
      </p:sp>
      <p:sp>
        <p:nvSpPr>
          <p:cNvPr id="54" name="矩形 53"/>
          <p:cNvSpPr/>
          <p:nvPr/>
        </p:nvSpPr>
        <p:spPr>
          <a:xfrm>
            <a:off x="7564268" y="4143808"/>
            <a:ext cx="4045346" cy="1733551"/>
          </a:xfrm>
          <a:prstGeom prst="rect">
            <a:avLst/>
          </a:prstGeom>
          <a:noFill/>
        </p:spPr>
        <p:txBody>
          <a:bodyPr wrap="square" rtlCol="0">
            <a:spAutoFit/>
          </a:bodyPr>
          <a:lstStyle/>
          <a:p>
            <a:pPr algn="just">
              <a:lnSpc>
                <a:spcPct val="110000"/>
              </a:lnSpc>
            </a:pPr>
            <a:r>
              <a:rPr lang="en-US" altLang="zh-CN" sz="1400" dirty="0">
                <a:latin typeface="华文细黑" panose="02010600040101010101" pitchFamily="2" charset="-122"/>
                <a:ea typeface="华文细黑" panose="02010600040101010101" pitchFamily="2" charset="-122"/>
                <a:cs typeface="Arial" panose="020B0604020202090204" pitchFamily="34" charset="0"/>
              </a:rPr>
              <a:t>Finally, we focus on optimizing the deep learning models to enhance their performance. This includes fine-tuning hyperparameters, implementing advanced optimization algorithms, and employing validation techniques to ensure the models generalize well to new, unseen data.</a:t>
            </a:r>
          </a:p>
        </p:txBody>
      </p:sp>
    </p:spTree>
    <p:extLst>
      <p:ext uri="{BB962C8B-B14F-4D97-AF65-F5344CB8AC3E}">
        <p14:creationId xmlns:p14="http://schemas.microsoft.com/office/powerpoint/2010/main" val="4077832628"/>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毕业论文开题报告模板2"/>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第一PPT，www.1ppt.com">
  <a:themeElements>
    <a:clrScheme name="自定义 237">
      <a:dk1>
        <a:srgbClr val="000000"/>
      </a:dk1>
      <a:lt1>
        <a:srgbClr val="FFFFFF"/>
      </a:lt1>
      <a:dk2>
        <a:srgbClr val="778495"/>
      </a:dk2>
      <a:lt2>
        <a:srgbClr val="F0F0F0"/>
      </a:lt2>
      <a:accent1>
        <a:srgbClr val="0070C0"/>
      </a:accent1>
      <a:accent2>
        <a:srgbClr val="7F7F7F"/>
      </a:accent2>
      <a:accent3>
        <a:srgbClr val="0070C0"/>
      </a:accent3>
      <a:accent4>
        <a:srgbClr val="7F7F7F"/>
      </a:accent4>
      <a:accent5>
        <a:srgbClr val="0070C0"/>
      </a:accent5>
      <a:accent6>
        <a:srgbClr val="7F7F7F"/>
      </a:accent6>
      <a:hlink>
        <a:srgbClr val="0070C0"/>
      </a:hlink>
      <a:folHlink>
        <a:srgbClr val="7F7F7F"/>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TotalTime>
  <Words>1045</Words>
  <Application>Microsoft Macintosh PowerPoint</Application>
  <PresentationFormat>宽屏</PresentationFormat>
  <Paragraphs>118</Paragraphs>
  <Slides>15</Slides>
  <Notes>15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等线</vt:lpstr>
      <vt:lpstr>华文细黑</vt:lpstr>
      <vt:lpstr>微软雅黑</vt:lpstr>
      <vt:lpstr>Times New Roman Regular</vt:lpstr>
      <vt:lpstr>Arial</vt:lpstr>
      <vt:lpstr>Calibri</vt:lpstr>
      <vt:lpstr>Cambria</vt:lpstr>
      <vt:lpstr>Cambria Math</vt:lpstr>
      <vt:lpstr>Helvetica</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毕业论文开题报告模板2</dc:title>
  <dc:creator>Anzichen</dc:creator>
  <cp:lastModifiedBy>Boyang Yu</cp:lastModifiedBy>
  <cp:revision>45</cp:revision>
  <dcterms:created xsi:type="dcterms:W3CDTF">2024-01-16T11:57:35Z</dcterms:created>
  <dcterms:modified xsi:type="dcterms:W3CDTF">2024-07-09T19:09:49Z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399ACBFE2C45E659D833A66527E420C8_43</vt:lpwstr>
  </property>
  <property fmtid="{D5CDD505-2E9C-101B-9397-08002B2CF9AE}" pid="3" name="KSOProductBuildVer">
    <vt:lpwstr>2052-6.4.0.8550</vt:lpwstr>
  </property>
</Properties>
</file>